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90" r:id="rId3"/>
  </p:sldMasterIdLst>
  <p:notesMasterIdLst>
    <p:notesMasterId r:id="rId30"/>
  </p:notesMasterIdLst>
  <p:handoutMasterIdLst>
    <p:handoutMasterId r:id="rId31"/>
  </p:handoutMasterIdLst>
  <p:sldIdLst>
    <p:sldId id="381" r:id="rId4"/>
    <p:sldId id="494" r:id="rId5"/>
    <p:sldId id="397" r:id="rId6"/>
    <p:sldId id="433" r:id="rId7"/>
    <p:sldId id="495" r:id="rId8"/>
    <p:sldId id="439" r:id="rId9"/>
    <p:sldId id="461" r:id="rId10"/>
    <p:sldId id="462" r:id="rId11"/>
    <p:sldId id="493" r:id="rId12"/>
    <p:sldId id="469" r:id="rId13"/>
    <p:sldId id="468" r:id="rId14"/>
    <p:sldId id="470" r:id="rId15"/>
    <p:sldId id="472" r:id="rId16"/>
    <p:sldId id="496" r:id="rId17"/>
    <p:sldId id="497" r:id="rId18"/>
    <p:sldId id="473" r:id="rId19"/>
    <p:sldId id="474" r:id="rId20"/>
    <p:sldId id="498" r:id="rId21"/>
    <p:sldId id="491" r:id="rId22"/>
    <p:sldId id="489" r:id="rId23"/>
    <p:sldId id="499" r:id="rId24"/>
    <p:sldId id="500" r:id="rId25"/>
    <p:sldId id="490" r:id="rId26"/>
    <p:sldId id="501" r:id="rId27"/>
    <p:sldId id="502" r:id="rId28"/>
    <p:sldId id="503" r:id="rId2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865B"/>
    <a:srgbClr val="66A5A0"/>
    <a:srgbClr val="D05B5B"/>
    <a:srgbClr val="6F7EB3"/>
    <a:srgbClr val="FAFAFA"/>
    <a:srgbClr val="000066"/>
    <a:srgbClr val="FF00FF"/>
    <a:srgbClr val="788DCA"/>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89" autoAdjust="0"/>
    <p:restoredTop sz="66212" autoAdjust="0"/>
  </p:normalViewPr>
  <p:slideViewPr>
    <p:cSldViewPr snapToGrid="0">
      <p:cViewPr>
        <p:scale>
          <a:sx n="75" d="100"/>
          <a:sy n="75" d="100"/>
        </p:scale>
        <p:origin x="1926"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1" i="0" u="none" strike="noStrike" kern="1200" spc="0" baseline="0">
                <a:solidFill>
                  <a:schemeClr val="tx1">
                    <a:lumMod val="65000"/>
                    <a:lumOff val="35000"/>
                  </a:schemeClr>
                </a:solidFill>
                <a:latin typeface="+mn-lt"/>
                <a:ea typeface="+mn-ea"/>
                <a:cs typeface="+mn-cs"/>
              </a:defRPr>
            </a:pPr>
            <a:r>
              <a:rPr lang="en-US" sz="2800" b="1" dirty="0"/>
              <a:t>CIN2+ Diagnoses, Portland, OR, </a:t>
            </a:r>
            <a:br>
              <a:rPr lang="en-US" sz="2800" b="1" dirty="0"/>
            </a:br>
            <a:r>
              <a:rPr lang="en-US" sz="2800" b="1" dirty="0"/>
              <a:t>Ages</a:t>
            </a:r>
            <a:r>
              <a:rPr lang="en-US" sz="2800" b="1" baseline="0" dirty="0"/>
              <a:t> 18–21 y, by Year </a:t>
            </a:r>
            <a:r>
              <a:rPr lang="en-US" sz="2800" b="1" dirty="0"/>
              <a:t>2008–2014</a:t>
            </a:r>
          </a:p>
        </c:rich>
      </c:tx>
      <c:layout>
        <c:manualLayout>
          <c:xMode val="edge"/>
          <c:yMode val="edge"/>
          <c:x val="0.18405327623520745"/>
          <c:y val="2.7160794681686681E-2"/>
        </c:manualLayout>
      </c:layout>
      <c:overlay val="0"/>
      <c:spPr>
        <a:noFill/>
        <a:ln>
          <a:noFill/>
        </a:ln>
        <a:effectLst/>
      </c:spPr>
    </c:title>
    <c:autoTitleDeleted val="0"/>
    <c:plotArea>
      <c:layout/>
      <c:barChart>
        <c:barDir val="col"/>
        <c:grouping val="clustered"/>
        <c:varyColors val="0"/>
        <c:ser>
          <c:idx val="0"/>
          <c:order val="0"/>
          <c:tx>
            <c:strRef>
              <c:f>Sheet2!$B$18</c:f>
              <c:strCache>
                <c:ptCount val="1"/>
                <c:pt idx="0">
                  <c:v>Incidence </c:v>
                </c:pt>
              </c:strCache>
            </c:strRef>
          </c:tx>
          <c:spPr>
            <a:solidFill>
              <a:srgbClr val="0070C0"/>
            </a:solidFill>
            <a:ln>
              <a:noFill/>
            </a:ln>
            <a:effectLst/>
          </c:spPr>
          <c:invertIfNegative val="0"/>
          <c:cat>
            <c:numRef>
              <c:f>Sheet2!$C$17:$I$17</c:f>
              <c:numCache>
                <c:formatCode>General</c:formatCode>
                <c:ptCount val="7"/>
                <c:pt idx="0">
                  <c:v>2008</c:v>
                </c:pt>
                <c:pt idx="1">
                  <c:v>2009</c:v>
                </c:pt>
                <c:pt idx="2">
                  <c:v>2010</c:v>
                </c:pt>
                <c:pt idx="3">
                  <c:v>2011</c:v>
                </c:pt>
                <c:pt idx="4">
                  <c:v>2012</c:v>
                </c:pt>
                <c:pt idx="5">
                  <c:v>2013</c:v>
                </c:pt>
                <c:pt idx="6">
                  <c:v>2014</c:v>
                </c:pt>
              </c:numCache>
            </c:numRef>
          </c:cat>
          <c:val>
            <c:numRef>
              <c:f>Sheet2!$C$18:$I$18</c:f>
              <c:numCache>
                <c:formatCode>General</c:formatCode>
                <c:ptCount val="7"/>
                <c:pt idx="0">
                  <c:v>208</c:v>
                </c:pt>
                <c:pt idx="1">
                  <c:v>173</c:v>
                </c:pt>
                <c:pt idx="2">
                  <c:v>92</c:v>
                </c:pt>
                <c:pt idx="3">
                  <c:v>28</c:v>
                </c:pt>
                <c:pt idx="4">
                  <c:v>37</c:v>
                </c:pt>
                <c:pt idx="5">
                  <c:v>9</c:v>
                </c:pt>
                <c:pt idx="6">
                  <c:v>0</c:v>
                </c:pt>
              </c:numCache>
            </c:numRef>
          </c:val>
          <c:extLst>
            <c:ext xmlns:c16="http://schemas.microsoft.com/office/drawing/2014/chart" uri="{C3380CC4-5D6E-409C-BE32-E72D297353CC}">
              <c16:uniqueId val="{00000000-9667-4F74-847C-A08C56A69BFF}"/>
            </c:ext>
          </c:extLst>
        </c:ser>
        <c:dLbls>
          <c:showLegendKey val="0"/>
          <c:showVal val="0"/>
          <c:showCatName val="0"/>
          <c:showSerName val="0"/>
          <c:showPercent val="0"/>
          <c:showBubbleSize val="0"/>
        </c:dLbls>
        <c:gapWidth val="219"/>
        <c:overlap val="-27"/>
        <c:axId val="522648760"/>
        <c:axId val="522647584"/>
      </c:barChart>
      <c:catAx>
        <c:axId val="522648760"/>
        <c:scaling>
          <c:orientation val="minMax"/>
        </c:scaling>
        <c:delete val="0"/>
        <c:axPos val="b"/>
        <c:numFmt formatCode="General" sourceLinked="1"/>
        <c:majorTickMark val="none"/>
        <c:minorTickMark val="none"/>
        <c:tickLblPos val="nextTo"/>
        <c:spPr>
          <a:noFill/>
          <a:ln w="951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2400" b="1" i="0" u="none" strike="noStrike" kern="1200" baseline="0">
                <a:solidFill>
                  <a:srgbClr val="333333"/>
                </a:solidFill>
                <a:latin typeface="Calibri"/>
                <a:ea typeface="Calibri"/>
                <a:cs typeface="Calibri"/>
              </a:defRPr>
            </a:pPr>
            <a:endParaRPr lang="en-US"/>
          </a:p>
        </c:txPr>
        <c:crossAx val="522647584"/>
        <c:crosses val="autoZero"/>
        <c:auto val="1"/>
        <c:lblAlgn val="ctr"/>
        <c:lblOffset val="100"/>
        <c:noMultiLvlLbl val="0"/>
      </c:catAx>
      <c:valAx>
        <c:axId val="522647584"/>
        <c:scaling>
          <c:orientation val="minMax"/>
        </c:scaling>
        <c:delete val="0"/>
        <c:axPos val="l"/>
        <c:majorGridlines>
          <c:spPr>
            <a:ln w="9515" cap="flat" cmpd="sng" algn="ctr">
              <a:solidFill>
                <a:schemeClr val="tx1">
                  <a:lumMod val="15000"/>
                  <a:lumOff val="85000"/>
                </a:schemeClr>
              </a:solidFill>
              <a:round/>
            </a:ln>
            <a:effectLst/>
          </c:spPr>
        </c:majorGridlines>
        <c:title>
          <c:tx>
            <c:rich>
              <a:bodyPr/>
              <a:lstStyle/>
              <a:p>
                <a:pPr>
                  <a:defRPr sz="2400" b="1" i="0" u="none" strike="noStrike" baseline="0">
                    <a:solidFill>
                      <a:srgbClr val="333333"/>
                    </a:solidFill>
                    <a:latin typeface="Calibri"/>
                    <a:ea typeface="Calibri"/>
                    <a:cs typeface="Calibri"/>
                  </a:defRPr>
                </a:pPr>
                <a:r>
                  <a:rPr lang="en-US" sz="2400"/>
                  <a:t>Incidence (per 100,000)</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798" b="0" i="0" u="none" strike="noStrike" kern="1200" baseline="0">
                <a:solidFill>
                  <a:schemeClr val="tx1">
                    <a:lumMod val="65000"/>
                    <a:lumOff val="35000"/>
                  </a:schemeClr>
                </a:solidFill>
                <a:latin typeface="+mn-lt"/>
                <a:ea typeface="+mn-ea"/>
                <a:cs typeface="+mn-cs"/>
              </a:defRPr>
            </a:pPr>
            <a:endParaRPr lang="en-US"/>
          </a:p>
        </c:txPr>
        <c:crossAx val="522648760"/>
        <c:crosses val="autoZero"/>
        <c:crossBetween val="between"/>
      </c:valAx>
      <c:spPr>
        <a:noFill/>
        <a:ln w="25374">
          <a:noFill/>
        </a:ln>
      </c:spPr>
    </c:plotArea>
    <c:plotVisOnly val="1"/>
    <c:dispBlanksAs val="gap"/>
    <c:showDLblsOverMax val="0"/>
  </c:chart>
  <c:spPr>
    <a:solidFill>
      <a:schemeClr val="bg1"/>
    </a:solidFill>
    <a:ln w="38061" cap="flat" cmpd="sng" algn="ctr">
      <a:solidFill>
        <a:schemeClr val="accent1"/>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794" b="1" i="0" u="none" strike="noStrike" kern="1200" spc="0" baseline="0">
                <a:solidFill>
                  <a:schemeClr val="tx1">
                    <a:lumMod val="65000"/>
                    <a:lumOff val="35000"/>
                  </a:schemeClr>
                </a:solidFill>
                <a:latin typeface="+mn-lt"/>
                <a:ea typeface="+mn-ea"/>
                <a:cs typeface="+mn-cs"/>
              </a:defRPr>
            </a:pPr>
            <a:r>
              <a:rPr lang="en-US" sz="2997" b="1" dirty="0"/>
              <a:t>CIN 2+ Incidence and Proportion</a:t>
            </a:r>
            <a:r>
              <a:rPr lang="en-US" sz="2997" b="1" baseline="0" dirty="0"/>
              <a:t> of Women Aged 18–20y with ≥ 1 Pap by Year, Portland OR, </a:t>
            </a:r>
            <a:r>
              <a:rPr lang="en-US" sz="2997" b="1" dirty="0"/>
              <a:t>2008–2014</a:t>
            </a:r>
          </a:p>
          <a:p>
            <a:pPr algn="ctr">
              <a:defRPr sz="1794" b="1" i="0" u="none" strike="noStrike" kern="1200" spc="0" baseline="0">
                <a:solidFill>
                  <a:schemeClr val="tx1">
                    <a:lumMod val="65000"/>
                    <a:lumOff val="35000"/>
                  </a:schemeClr>
                </a:solidFill>
                <a:latin typeface="+mn-lt"/>
                <a:ea typeface="+mn-ea"/>
                <a:cs typeface="+mn-cs"/>
              </a:defRPr>
            </a:pPr>
            <a:endParaRPr lang="en-US" sz="3000" b="1" dirty="0"/>
          </a:p>
        </c:rich>
      </c:tx>
      <c:layout>
        <c:manualLayout>
          <c:xMode val="edge"/>
          <c:yMode val="edge"/>
          <c:x val="0.10656788930956466"/>
          <c:y val="7.6960277924443118E-3"/>
        </c:manualLayout>
      </c:layout>
      <c:overlay val="0"/>
      <c:spPr>
        <a:noFill/>
        <a:ln>
          <a:noFill/>
        </a:ln>
        <a:effectLst/>
      </c:spPr>
    </c:title>
    <c:autoTitleDeleted val="0"/>
    <c:plotArea>
      <c:layout/>
      <c:barChart>
        <c:barDir val="col"/>
        <c:grouping val="clustered"/>
        <c:varyColors val="0"/>
        <c:ser>
          <c:idx val="0"/>
          <c:order val="0"/>
          <c:tx>
            <c:strRef>
              <c:f>Sheet2!$B$18</c:f>
              <c:strCache>
                <c:ptCount val="1"/>
                <c:pt idx="0">
                  <c:v>Incidence </c:v>
                </c:pt>
              </c:strCache>
            </c:strRef>
          </c:tx>
          <c:spPr>
            <a:solidFill>
              <a:srgbClr val="0070C0"/>
            </a:solidFill>
            <a:ln>
              <a:noFill/>
            </a:ln>
            <a:effectLst/>
          </c:spPr>
          <c:invertIfNegative val="0"/>
          <c:cat>
            <c:numRef>
              <c:f>Sheet2!$C$17:$I$17</c:f>
              <c:numCache>
                <c:formatCode>General</c:formatCode>
                <c:ptCount val="7"/>
                <c:pt idx="0">
                  <c:v>2008</c:v>
                </c:pt>
                <c:pt idx="1">
                  <c:v>2009</c:v>
                </c:pt>
                <c:pt idx="2">
                  <c:v>2010</c:v>
                </c:pt>
                <c:pt idx="3">
                  <c:v>2011</c:v>
                </c:pt>
                <c:pt idx="4">
                  <c:v>2012</c:v>
                </c:pt>
                <c:pt idx="5">
                  <c:v>2013</c:v>
                </c:pt>
                <c:pt idx="6">
                  <c:v>2014</c:v>
                </c:pt>
              </c:numCache>
            </c:numRef>
          </c:cat>
          <c:val>
            <c:numRef>
              <c:f>Sheet2!$C$18:$I$18</c:f>
              <c:numCache>
                <c:formatCode>General</c:formatCode>
                <c:ptCount val="7"/>
                <c:pt idx="0">
                  <c:v>208</c:v>
                </c:pt>
                <c:pt idx="1">
                  <c:v>173</c:v>
                </c:pt>
                <c:pt idx="2">
                  <c:v>92</c:v>
                </c:pt>
                <c:pt idx="3">
                  <c:v>28</c:v>
                </c:pt>
                <c:pt idx="4">
                  <c:v>37</c:v>
                </c:pt>
                <c:pt idx="5">
                  <c:v>9</c:v>
                </c:pt>
                <c:pt idx="6">
                  <c:v>0</c:v>
                </c:pt>
              </c:numCache>
            </c:numRef>
          </c:val>
          <c:extLst>
            <c:ext xmlns:c16="http://schemas.microsoft.com/office/drawing/2014/chart" uri="{C3380CC4-5D6E-409C-BE32-E72D297353CC}">
              <c16:uniqueId val="{00000000-21B0-4A84-B6B2-82802E46FA7C}"/>
            </c:ext>
          </c:extLst>
        </c:ser>
        <c:dLbls>
          <c:showLegendKey val="0"/>
          <c:showVal val="0"/>
          <c:showCatName val="0"/>
          <c:showSerName val="0"/>
          <c:showPercent val="0"/>
          <c:showBubbleSize val="0"/>
        </c:dLbls>
        <c:gapWidth val="219"/>
        <c:overlap val="-27"/>
        <c:axId val="648577560"/>
        <c:axId val="648576384"/>
      </c:barChart>
      <c:lineChart>
        <c:grouping val="stacked"/>
        <c:varyColors val="0"/>
        <c:ser>
          <c:idx val="1"/>
          <c:order val="1"/>
          <c:tx>
            <c:strRef>
              <c:f>Sheet2!$B$19</c:f>
              <c:strCache>
                <c:ptCount val="1"/>
                <c:pt idx="0">
                  <c:v>Screening Rate</c:v>
                </c:pt>
              </c:strCache>
            </c:strRef>
          </c:tx>
          <c:spPr>
            <a:ln w="53975" cap="rnd">
              <a:solidFill>
                <a:srgbClr val="FF00FF"/>
              </a:solidFill>
              <a:round/>
            </a:ln>
            <a:effectLst/>
          </c:spPr>
          <c:marker>
            <c:symbol val="circle"/>
            <c:size val="4"/>
            <c:spPr>
              <a:solidFill>
                <a:schemeClr val="accent2"/>
              </a:solidFill>
              <a:ln w="9515">
                <a:solidFill>
                  <a:srgbClr val="FF00FF"/>
                </a:solidFill>
              </a:ln>
              <a:effectLst/>
            </c:spPr>
          </c:marker>
          <c:cat>
            <c:numRef>
              <c:f>Sheet2!$C$17:$I$17</c:f>
              <c:numCache>
                <c:formatCode>General</c:formatCode>
                <c:ptCount val="7"/>
                <c:pt idx="0">
                  <c:v>2008</c:v>
                </c:pt>
                <c:pt idx="1">
                  <c:v>2009</c:v>
                </c:pt>
                <c:pt idx="2">
                  <c:v>2010</c:v>
                </c:pt>
                <c:pt idx="3">
                  <c:v>2011</c:v>
                </c:pt>
                <c:pt idx="4">
                  <c:v>2012</c:v>
                </c:pt>
                <c:pt idx="5">
                  <c:v>2013</c:v>
                </c:pt>
                <c:pt idx="6">
                  <c:v>2014</c:v>
                </c:pt>
              </c:numCache>
            </c:numRef>
          </c:cat>
          <c:val>
            <c:numRef>
              <c:f>Sheet2!$C$19:$I$19</c:f>
              <c:numCache>
                <c:formatCode>0</c:formatCode>
                <c:ptCount val="7"/>
                <c:pt idx="0">
                  <c:v>15</c:v>
                </c:pt>
                <c:pt idx="1">
                  <c:v>19.8</c:v>
                </c:pt>
                <c:pt idx="2">
                  <c:v>11.8</c:v>
                </c:pt>
                <c:pt idx="3">
                  <c:v>8</c:v>
                </c:pt>
                <c:pt idx="4">
                  <c:v>5</c:v>
                </c:pt>
                <c:pt idx="5">
                  <c:v>2.7</c:v>
                </c:pt>
                <c:pt idx="6">
                  <c:v>2</c:v>
                </c:pt>
              </c:numCache>
            </c:numRef>
          </c:val>
          <c:smooth val="0"/>
          <c:extLst>
            <c:ext xmlns:c16="http://schemas.microsoft.com/office/drawing/2014/chart" uri="{C3380CC4-5D6E-409C-BE32-E72D297353CC}">
              <c16:uniqueId val="{00000001-21B0-4A84-B6B2-82802E46FA7C}"/>
            </c:ext>
          </c:extLst>
        </c:ser>
        <c:dLbls>
          <c:showLegendKey val="0"/>
          <c:showVal val="0"/>
          <c:showCatName val="0"/>
          <c:showSerName val="0"/>
          <c:showPercent val="0"/>
          <c:showBubbleSize val="0"/>
        </c:dLbls>
        <c:marker val="1"/>
        <c:smooth val="0"/>
        <c:axId val="648575992"/>
        <c:axId val="671405296"/>
      </c:lineChart>
      <c:catAx>
        <c:axId val="648577560"/>
        <c:scaling>
          <c:orientation val="minMax"/>
        </c:scaling>
        <c:delete val="0"/>
        <c:axPos val="b"/>
        <c:numFmt formatCode="General" sourceLinked="1"/>
        <c:majorTickMark val="none"/>
        <c:minorTickMark val="none"/>
        <c:tickLblPos val="nextTo"/>
        <c:spPr>
          <a:noFill/>
          <a:ln w="951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48576384"/>
        <c:crosses val="autoZero"/>
        <c:auto val="1"/>
        <c:lblAlgn val="ctr"/>
        <c:lblOffset val="100"/>
        <c:noMultiLvlLbl val="0"/>
      </c:catAx>
      <c:valAx>
        <c:axId val="648576384"/>
        <c:scaling>
          <c:orientation val="minMax"/>
        </c:scaling>
        <c:delete val="0"/>
        <c:axPos val="l"/>
        <c:majorGridlines>
          <c:spPr>
            <a:ln w="9515" cap="flat" cmpd="sng" algn="ctr">
              <a:solidFill>
                <a:schemeClr val="tx1">
                  <a:lumMod val="15000"/>
                  <a:lumOff val="85000"/>
                </a:schemeClr>
              </a:solidFill>
              <a:round/>
            </a:ln>
            <a:effectLst/>
          </c:spPr>
        </c:majorGridlines>
        <c:title>
          <c:tx>
            <c:rich>
              <a:bodyPr/>
              <a:lstStyle/>
              <a:p>
                <a:pPr>
                  <a:defRPr sz="2400" b="1" i="0" u="none" strike="noStrike" baseline="0">
                    <a:solidFill>
                      <a:srgbClr val="333333"/>
                    </a:solidFill>
                    <a:latin typeface="Calibri"/>
                    <a:ea typeface="Calibri"/>
                    <a:cs typeface="Calibri"/>
                  </a:defRPr>
                </a:pPr>
                <a:r>
                  <a:rPr lang="en-US" sz="2400"/>
                  <a:t>Incidence (per 100,000)</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798" b="0" i="0" u="none" strike="noStrike" kern="1200" baseline="0">
                <a:solidFill>
                  <a:schemeClr val="tx1">
                    <a:lumMod val="65000"/>
                    <a:lumOff val="35000"/>
                  </a:schemeClr>
                </a:solidFill>
                <a:latin typeface="+mn-lt"/>
                <a:ea typeface="+mn-ea"/>
                <a:cs typeface="+mn-cs"/>
              </a:defRPr>
            </a:pPr>
            <a:endParaRPr lang="en-US"/>
          </a:p>
        </c:txPr>
        <c:crossAx val="648577560"/>
        <c:crosses val="autoZero"/>
        <c:crossBetween val="between"/>
      </c:valAx>
      <c:catAx>
        <c:axId val="648575992"/>
        <c:scaling>
          <c:orientation val="minMax"/>
        </c:scaling>
        <c:delete val="1"/>
        <c:axPos val="b"/>
        <c:numFmt formatCode="General" sourceLinked="1"/>
        <c:majorTickMark val="out"/>
        <c:minorTickMark val="none"/>
        <c:tickLblPos val="nextTo"/>
        <c:crossAx val="671405296"/>
        <c:crosses val="autoZero"/>
        <c:auto val="1"/>
        <c:lblAlgn val="ctr"/>
        <c:lblOffset val="100"/>
        <c:noMultiLvlLbl val="0"/>
      </c:catAx>
      <c:valAx>
        <c:axId val="671405296"/>
        <c:scaling>
          <c:orientation val="minMax"/>
        </c:scaling>
        <c:delete val="0"/>
        <c:axPos val="r"/>
        <c:title>
          <c:tx>
            <c:rich>
              <a:bodyPr rot="-5400000" spcFirstLastPara="1" vertOverflow="ellipsis" vert="horz" wrap="square" anchor="ctr" anchorCtr="1"/>
              <a:lstStyle/>
              <a:p>
                <a:pPr algn="ctr" rtl="0">
                  <a:defRPr lang="en-US" sz="2400" b="1" i="0" u="none" strike="noStrike" kern="1200" baseline="0" dirty="0">
                    <a:solidFill>
                      <a:srgbClr val="333333"/>
                    </a:solidFill>
                    <a:latin typeface="Calibri"/>
                    <a:ea typeface="Calibri"/>
                    <a:cs typeface="Calibri"/>
                  </a:defRPr>
                </a:pPr>
                <a:r>
                  <a:rPr lang="en-US" sz="2400" b="1" i="0" u="none" strike="noStrike" kern="1200" baseline="0" dirty="0">
                    <a:solidFill>
                      <a:srgbClr val="333333"/>
                    </a:solidFill>
                    <a:latin typeface="Calibri"/>
                    <a:ea typeface="Calibri"/>
                    <a:cs typeface="Calibri"/>
                  </a:rPr>
                  <a:t>Screening Rate (%)</a:t>
                </a:r>
              </a:p>
            </c:rich>
          </c:tx>
          <c:layout>
            <c:manualLayout>
              <c:xMode val="edge"/>
              <c:yMode val="edge"/>
              <c:x val="0.94740490954512391"/>
              <c:y val="0.43532532923180522"/>
            </c:manualLayout>
          </c:layout>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798" b="0" i="0" u="none" strike="noStrike" kern="1200" baseline="0">
                <a:solidFill>
                  <a:schemeClr val="tx1">
                    <a:lumMod val="65000"/>
                    <a:lumOff val="35000"/>
                  </a:schemeClr>
                </a:solidFill>
                <a:latin typeface="+mn-lt"/>
                <a:ea typeface="+mn-ea"/>
                <a:cs typeface="+mn-cs"/>
              </a:defRPr>
            </a:pPr>
            <a:endParaRPr lang="en-US"/>
          </a:p>
        </c:txPr>
        <c:crossAx val="648575992"/>
        <c:crosses val="max"/>
        <c:crossBetween val="between"/>
      </c:valAx>
      <c:spPr>
        <a:noFill/>
        <a:ln w="25374">
          <a:noFill/>
        </a:ln>
      </c:spPr>
    </c:plotArea>
    <c:legend>
      <c:legendPos val="b"/>
      <c:layout>
        <c:manualLayout>
          <c:xMode val="edge"/>
          <c:yMode val="edge"/>
          <c:x val="0.37168163190127557"/>
          <c:y val="0.33712190355767574"/>
          <c:w val="0.49969413362803333"/>
          <c:h val="0.1072774297373412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8061" cap="flat" cmpd="sng" algn="ctr">
      <a:solidFill>
        <a:schemeClr val="accent1"/>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i="0" baseline="0" dirty="0">
                <a:effectLst/>
              </a:rPr>
              <a:t>CIN 2+ Incidence and Proportion of Women Aged 21–29y with ≥ 1 Pap by Year, Portland OR, 2008–2014</a:t>
            </a:r>
            <a:endParaRPr lang="en-US" sz="2800" dirty="0">
              <a:effectLst/>
            </a:endParaRPr>
          </a:p>
        </c:rich>
      </c:tx>
      <c:layout>
        <c:manualLayout>
          <c:xMode val="edge"/>
          <c:yMode val="edge"/>
          <c:x val="0.16888106092001659"/>
          <c:y val="1.3754515979620198E-2"/>
        </c:manualLayout>
      </c:layout>
      <c:overlay val="0"/>
      <c:spPr>
        <a:noFill/>
        <a:ln>
          <a:noFill/>
        </a:ln>
        <a:effectLst/>
      </c:spPr>
    </c:title>
    <c:autoTitleDeleted val="0"/>
    <c:plotArea>
      <c:layout/>
      <c:barChart>
        <c:barDir val="col"/>
        <c:grouping val="clustered"/>
        <c:varyColors val="0"/>
        <c:ser>
          <c:idx val="0"/>
          <c:order val="0"/>
          <c:tx>
            <c:strRef>
              <c:f>Sheet2!$M$18</c:f>
              <c:strCache>
                <c:ptCount val="1"/>
                <c:pt idx="0">
                  <c:v>Incidence </c:v>
                </c:pt>
              </c:strCache>
            </c:strRef>
          </c:tx>
          <c:spPr>
            <a:solidFill>
              <a:srgbClr val="0070C0"/>
            </a:solidFill>
            <a:ln>
              <a:noFill/>
            </a:ln>
            <a:effectLst/>
          </c:spPr>
          <c:invertIfNegative val="0"/>
          <c:cat>
            <c:numRef>
              <c:f>Sheet2!$N$17:$T$17</c:f>
              <c:numCache>
                <c:formatCode>General</c:formatCode>
                <c:ptCount val="7"/>
                <c:pt idx="0">
                  <c:v>2008</c:v>
                </c:pt>
                <c:pt idx="1">
                  <c:v>2009</c:v>
                </c:pt>
                <c:pt idx="2">
                  <c:v>2010</c:v>
                </c:pt>
                <c:pt idx="3">
                  <c:v>2011</c:v>
                </c:pt>
                <c:pt idx="4">
                  <c:v>2012</c:v>
                </c:pt>
                <c:pt idx="5">
                  <c:v>2013</c:v>
                </c:pt>
                <c:pt idx="6">
                  <c:v>2014</c:v>
                </c:pt>
              </c:numCache>
            </c:numRef>
          </c:cat>
          <c:val>
            <c:numRef>
              <c:f>Sheet2!$N$18:$T$18</c:f>
              <c:numCache>
                <c:formatCode>0</c:formatCode>
                <c:ptCount val="7"/>
                <c:pt idx="0">
                  <c:v>224</c:v>
                </c:pt>
                <c:pt idx="1">
                  <c:v>469</c:v>
                </c:pt>
                <c:pt idx="2">
                  <c:v>443</c:v>
                </c:pt>
                <c:pt idx="3">
                  <c:v>411</c:v>
                </c:pt>
                <c:pt idx="4">
                  <c:v>498</c:v>
                </c:pt>
                <c:pt idx="5">
                  <c:v>433</c:v>
                </c:pt>
                <c:pt idx="6" formatCode="General">
                  <c:v>351</c:v>
                </c:pt>
              </c:numCache>
            </c:numRef>
          </c:val>
          <c:extLst>
            <c:ext xmlns:c16="http://schemas.microsoft.com/office/drawing/2014/chart" uri="{C3380CC4-5D6E-409C-BE32-E72D297353CC}">
              <c16:uniqueId val="{00000000-466A-4D7E-938D-478E0A2763A5}"/>
            </c:ext>
          </c:extLst>
        </c:ser>
        <c:dLbls>
          <c:showLegendKey val="0"/>
          <c:showVal val="0"/>
          <c:showCatName val="0"/>
          <c:showSerName val="0"/>
          <c:showPercent val="0"/>
          <c:showBubbleSize val="0"/>
        </c:dLbls>
        <c:gapWidth val="219"/>
        <c:overlap val="-27"/>
        <c:axId val="669983624"/>
        <c:axId val="669979704"/>
      </c:barChart>
      <c:lineChart>
        <c:grouping val="stacked"/>
        <c:varyColors val="0"/>
        <c:ser>
          <c:idx val="1"/>
          <c:order val="1"/>
          <c:tx>
            <c:strRef>
              <c:f>Sheet2!$M$19</c:f>
              <c:strCache>
                <c:ptCount val="1"/>
                <c:pt idx="0">
                  <c:v>Screening Rate</c:v>
                </c:pt>
              </c:strCache>
            </c:strRef>
          </c:tx>
          <c:spPr>
            <a:ln w="44450" cap="rnd">
              <a:solidFill>
                <a:srgbClr val="FF00FF"/>
              </a:solidFill>
              <a:round/>
            </a:ln>
            <a:effectLst/>
          </c:spPr>
          <c:marker>
            <c:symbol val="circle"/>
            <c:size val="4"/>
            <c:spPr>
              <a:solidFill>
                <a:schemeClr val="accent2"/>
              </a:solidFill>
              <a:ln w="9515">
                <a:solidFill>
                  <a:srgbClr val="FF00FF"/>
                </a:solidFill>
              </a:ln>
              <a:effectLst/>
            </c:spPr>
          </c:marker>
          <c:cat>
            <c:numRef>
              <c:f>Sheet2!$N$17:$T$17</c:f>
              <c:numCache>
                <c:formatCode>General</c:formatCode>
                <c:ptCount val="7"/>
                <c:pt idx="0">
                  <c:v>2008</c:v>
                </c:pt>
                <c:pt idx="1">
                  <c:v>2009</c:v>
                </c:pt>
                <c:pt idx="2">
                  <c:v>2010</c:v>
                </c:pt>
                <c:pt idx="3">
                  <c:v>2011</c:v>
                </c:pt>
                <c:pt idx="4">
                  <c:v>2012</c:v>
                </c:pt>
                <c:pt idx="5">
                  <c:v>2013</c:v>
                </c:pt>
                <c:pt idx="6">
                  <c:v>2014</c:v>
                </c:pt>
              </c:numCache>
            </c:numRef>
          </c:cat>
          <c:val>
            <c:numRef>
              <c:f>Sheet2!$N$19:$T$19</c:f>
              <c:numCache>
                <c:formatCode>0</c:formatCode>
                <c:ptCount val="7"/>
                <c:pt idx="0">
                  <c:v>32.1</c:v>
                </c:pt>
                <c:pt idx="1">
                  <c:v>34.9</c:v>
                </c:pt>
                <c:pt idx="2">
                  <c:v>32.299999999999997</c:v>
                </c:pt>
                <c:pt idx="3">
                  <c:v>31.7</c:v>
                </c:pt>
                <c:pt idx="4">
                  <c:v>28.4</c:v>
                </c:pt>
                <c:pt idx="5">
                  <c:v>20.6</c:v>
                </c:pt>
                <c:pt idx="6" formatCode="General">
                  <c:v>20</c:v>
                </c:pt>
              </c:numCache>
            </c:numRef>
          </c:val>
          <c:smooth val="0"/>
          <c:extLst>
            <c:ext xmlns:c16="http://schemas.microsoft.com/office/drawing/2014/chart" uri="{C3380CC4-5D6E-409C-BE32-E72D297353CC}">
              <c16:uniqueId val="{00000001-466A-4D7E-938D-478E0A2763A5}"/>
            </c:ext>
          </c:extLst>
        </c:ser>
        <c:dLbls>
          <c:showLegendKey val="0"/>
          <c:showVal val="0"/>
          <c:showCatName val="0"/>
          <c:showSerName val="0"/>
          <c:showPercent val="0"/>
          <c:showBubbleSize val="0"/>
        </c:dLbls>
        <c:marker val="1"/>
        <c:smooth val="0"/>
        <c:axId val="669980488"/>
        <c:axId val="669980096"/>
      </c:lineChart>
      <c:catAx>
        <c:axId val="669983624"/>
        <c:scaling>
          <c:orientation val="minMax"/>
        </c:scaling>
        <c:delete val="0"/>
        <c:axPos val="b"/>
        <c:numFmt formatCode="General" sourceLinked="1"/>
        <c:majorTickMark val="none"/>
        <c:minorTickMark val="none"/>
        <c:tickLblPos val="nextTo"/>
        <c:spPr>
          <a:noFill/>
          <a:ln w="951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69979704"/>
        <c:crosses val="autoZero"/>
        <c:auto val="1"/>
        <c:lblAlgn val="ctr"/>
        <c:lblOffset val="100"/>
        <c:noMultiLvlLbl val="0"/>
      </c:catAx>
      <c:valAx>
        <c:axId val="669979704"/>
        <c:scaling>
          <c:orientation val="minMax"/>
        </c:scaling>
        <c:delete val="0"/>
        <c:axPos val="l"/>
        <c:majorGridlines>
          <c:spPr>
            <a:ln w="9515" cap="flat" cmpd="sng" algn="ctr">
              <a:solidFill>
                <a:schemeClr val="tx1">
                  <a:lumMod val="15000"/>
                  <a:lumOff val="85000"/>
                </a:schemeClr>
              </a:solidFill>
              <a:round/>
            </a:ln>
            <a:effectLst/>
          </c:spPr>
        </c:majorGridlines>
        <c:title>
          <c:tx>
            <c:rich>
              <a:bodyPr/>
              <a:lstStyle/>
              <a:p>
                <a:pPr algn="ctr" rtl="0">
                  <a:defRPr lang="en-US" sz="2400" b="1" i="0" u="none" strike="noStrike" kern="1200" baseline="0">
                    <a:solidFill>
                      <a:schemeClr val="tx1">
                        <a:lumMod val="65000"/>
                        <a:lumOff val="35000"/>
                      </a:schemeClr>
                    </a:solidFill>
                    <a:latin typeface="+mn-lt"/>
                    <a:ea typeface="+mn-ea"/>
                    <a:cs typeface="+mn-cs"/>
                  </a:defRPr>
                </a:pPr>
                <a:r>
                  <a:rPr lang="en-US" sz="2400" b="1" i="0" u="none" strike="noStrike" kern="1200" baseline="0" dirty="0">
                    <a:solidFill>
                      <a:schemeClr val="tx1">
                        <a:lumMod val="65000"/>
                        <a:lumOff val="35000"/>
                      </a:schemeClr>
                    </a:solidFill>
                    <a:latin typeface="+mn-lt"/>
                    <a:ea typeface="+mn-ea"/>
                    <a:cs typeface="+mn-cs"/>
                  </a:rPr>
                  <a:t>Incidence (per 100,000)</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98" b="0" i="0" u="none" strike="noStrike" kern="1200" baseline="0">
                <a:solidFill>
                  <a:schemeClr val="tx1">
                    <a:lumMod val="65000"/>
                    <a:lumOff val="35000"/>
                  </a:schemeClr>
                </a:solidFill>
                <a:latin typeface="+mn-lt"/>
                <a:ea typeface="+mn-ea"/>
                <a:cs typeface="+mn-cs"/>
              </a:defRPr>
            </a:pPr>
            <a:endParaRPr lang="en-US"/>
          </a:p>
        </c:txPr>
        <c:crossAx val="669983624"/>
        <c:crosses val="autoZero"/>
        <c:crossBetween val="between"/>
      </c:valAx>
      <c:catAx>
        <c:axId val="669980488"/>
        <c:scaling>
          <c:orientation val="minMax"/>
        </c:scaling>
        <c:delete val="1"/>
        <c:axPos val="b"/>
        <c:numFmt formatCode="General" sourceLinked="1"/>
        <c:majorTickMark val="out"/>
        <c:minorTickMark val="none"/>
        <c:tickLblPos val="nextTo"/>
        <c:crossAx val="669980096"/>
        <c:crosses val="autoZero"/>
        <c:auto val="1"/>
        <c:lblAlgn val="ctr"/>
        <c:lblOffset val="100"/>
        <c:noMultiLvlLbl val="0"/>
      </c:catAx>
      <c:valAx>
        <c:axId val="669980096"/>
        <c:scaling>
          <c:orientation val="minMax"/>
        </c:scaling>
        <c:delete val="0"/>
        <c:axPos val="r"/>
        <c:title>
          <c:tx>
            <c:rich>
              <a:bodyPr rot="-5400000" spcFirstLastPara="1" vertOverflow="ellipsis" vert="horz" wrap="square" anchor="ctr" anchorCtr="1"/>
              <a:lstStyle/>
              <a:p>
                <a:pPr algn="ctr">
                  <a:defRPr lang="en-US" sz="2400" b="1" i="0" u="none" strike="noStrike" kern="1200" baseline="0">
                    <a:solidFill>
                      <a:schemeClr val="tx1">
                        <a:lumMod val="65000"/>
                        <a:lumOff val="35000"/>
                      </a:schemeClr>
                    </a:solidFill>
                    <a:latin typeface="+mn-lt"/>
                    <a:ea typeface="+mn-ea"/>
                    <a:cs typeface="+mn-cs"/>
                  </a:defRPr>
                </a:pPr>
                <a:r>
                  <a:rPr lang="en-US" sz="2400" b="1" i="0" u="none" strike="noStrike" kern="1200" baseline="0">
                    <a:solidFill>
                      <a:schemeClr val="tx1">
                        <a:lumMod val="65000"/>
                        <a:lumOff val="35000"/>
                      </a:schemeClr>
                    </a:solidFill>
                    <a:latin typeface="+mn-lt"/>
                    <a:ea typeface="+mn-ea"/>
                    <a:cs typeface="+mn-cs"/>
                  </a:rPr>
                  <a:t>Screening Rate (%)</a:t>
                </a:r>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798" b="0" i="0" u="none" strike="noStrike" kern="1200" baseline="0">
                <a:solidFill>
                  <a:schemeClr val="tx1">
                    <a:lumMod val="65000"/>
                    <a:lumOff val="35000"/>
                  </a:schemeClr>
                </a:solidFill>
                <a:latin typeface="+mn-lt"/>
                <a:ea typeface="+mn-ea"/>
                <a:cs typeface="+mn-cs"/>
              </a:defRPr>
            </a:pPr>
            <a:endParaRPr lang="en-US"/>
          </a:p>
        </c:txPr>
        <c:crossAx val="669980488"/>
        <c:crosses val="max"/>
        <c:crossBetween val="between"/>
        <c:majorUnit val="10"/>
      </c:valAx>
      <c:spPr>
        <a:noFill/>
        <a:ln w="25374">
          <a:noFill/>
        </a:ln>
      </c:spPr>
    </c:plotArea>
    <c:legend>
      <c:legendPos val="b"/>
      <c:layout>
        <c:manualLayout>
          <c:xMode val="edge"/>
          <c:yMode val="edge"/>
          <c:x val="0.43639307408589256"/>
          <c:y val="0.25782217751415437"/>
          <c:w val="0.44824187228513201"/>
          <c:h val="6.6667129163920591E-2"/>
        </c:manualLayout>
      </c:layout>
      <c:overlay val="0"/>
      <c:spPr>
        <a:noFill/>
        <a:ln>
          <a:noFill/>
        </a:ln>
        <a:effectLst/>
      </c:spPr>
      <c:txPr>
        <a:bodyPr rot="0" spcFirstLastPara="1" vertOverflow="ellipsis" vert="horz" wrap="square" anchor="ctr" anchorCtr="1"/>
        <a:lstStyle/>
        <a:p>
          <a:pPr>
            <a:defRPr sz="1798"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8061" cap="flat" cmpd="sng" algn="ctr">
      <a:solidFill>
        <a:schemeClr val="accent1"/>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i="0" baseline="0" dirty="0">
                <a:effectLst/>
              </a:rPr>
              <a:t>CIN 2+ Incidence and Proportion of Women Aged 30–39y with ≥ 1 Pap by Year, Portland OR, 2008–2014</a:t>
            </a:r>
            <a:endParaRPr lang="en-US" sz="2800" dirty="0">
              <a:effectLst/>
            </a:endParaRPr>
          </a:p>
        </c:rich>
      </c:tx>
      <c:layout>
        <c:manualLayout>
          <c:xMode val="edge"/>
          <c:yMode val="edge"/>
          <c:x val="0.11575586200896158"/>
          <c:y val="7.9942477250223958E-3"/>
        </c:manualLayout>
      </c:layout>
      <c:overlay val="0"/>
      <c:spPr>
        <a:noFill/>
        <a:ln>
          <a:noFill/>
        </a:ln>
        <a:effectLst/>
      </c:spPr>
    </c:title>
    <c:autoTitleDeleted val="0"/>
    <c:plotArea>
      <c:layout/>
      <c:barChart>
        <c:barDir val="col"/>
        <c:grouping val="clustered"/>
        <c:varyColors val="0"/>
        <c:ser>
          <c:idx val="0"/>
          <c:order val="0"/>
          <c:tx>
            <c:strRef>
              <c:f>Sheet2!$B$49</c:f>
              <c:strCache>
                <c:ptCount val="1"/>
                <c:pt idx="0">
                  <c:v>Incidence </c:v>
                </c:pt>
              </c:strCache>
            </c:strRef>
          </c:tx>
          <c:spPr>
            <a:solidFill>
              <a:srgbClr val="0070C0"/>
            </a:solidFill>
            <a:ln>
              <a:noFill/>
            </a:ln>
            <a:effectLst/>
          </c:spPr>
          <c:invertIfNegative val="0"/>
          <c:cat>
            <c:numRef>
              <c:f>Sheet2!$C$48:$I$48</c:f>
              <c:numCache>
                <c:formatCode>General</c:formatCode>
                <c:ptCount val="7"/>
                <c:pt idx="0">
                  <c:v>2008</c:v>
                </c:pt>
                <c:pt idx="1">
                  <c:v>2009</c:v>
                </c:pt>
                <c:pt idx="2">
                  <c:v>2010</c:v>
                </c:pt>
                <c:pt idx="3">
                  <c:v>2011</c:v>
                </c:pt>
                <c:pt idx="4">
                  <c:v>2012</c:v>
                </c:pt>
                <c:pt idx="5">
                  <c:v>2013</c:v>
                </c:pt>
                <c:pt idx="6">
                  <c:v>2014</c:v>
                </c:pt>
              </c:numCache>
            </c:numRef>
          </c:cat>
          <c:val>
            <c:numRef>
              <c:f>Sheet2!$C$49:$I$49</c:f>
              <c:numCache>
                <c:formatCode>0</c:formatCode>
                <c:ptCount val="7"/>
                <c:pt idx="0">
                  <c:v>297</c:v>
                </c:pt>
                <c:pt idx="1">
                  <c:v>340</c:v>
                </c:pt>
                <c:pt idx="2">
                  <c:v>286</c:v>
                </c:pt>
                <c:pt idx="3">
                  <c:v>323</c:v>
                </c:pt>
                <c:pt idx="4">
                  <c:v>281</c:v>
                </c:pt>
                <c:pt idx="5">
                  <c:v>325</c:v>
                </c:pt>
                <c:pt idx="6" formatCode="General">
                  <c:v>357</c:v>
                </c:pt>
              </c:numCache>
            </c:numRef>
          </c:val>
          <c:extLst>
            <c:ext xmlns:c16="http://schemas.microsoft.com/office/drawing/2014/chart" uri="{C3380CC4-5D6E-409C-BE32-E72D297353CC}">
              <c16:uniqueId val="{00000000-D157-4638-A0D8-DA76333EE28C}"/>
            </c:ext>
          </c:extLst>
        </c:ser>
        <c:dLbls>
          <c:showLegendKey val="0"/>
          <c:showVal val="0"/>
          <c:showCatName val="0"/>
          <c:showSerName val="0"/>
          <c:showPercent val="0"/>
          <c:showBubbleSize val="0"/>
        </c:dLbls>
        <c:gapWidth val="219"/>
        <c:overlap val="-27"/>
        <c:axId val="652162704"/>
        <c:axId val="652162312"/>
      </c:barChart>
      <c:lineChart>
        <c:grouping val="stacked"/>
        <c:varyColors val="0"/>
        <c:ser>
          <c:idx val="1"/>
          <c:order val="1"/>
          <c:tx>
            <c:strRef>
              <c:f>Sheet2!$B$50</c:f>
              <c:strCache>
                <c:ptCount val="1"/>
                <c:pt idx="0">
                  <c:v>Screening Rate</c:v>
                </c:pt>
              </c:strCache>
            </c:strRef>
          </c:tx>
          <c:spPr>
            <a:ln w="44450" cap="rnd">
              <a:solidFill>
                <a:srgbClr val="FF00FF"/>
              </a:solidFill>
              <a:round/>
            </a:ln>
            <a:effectLst/>
          </c:spPr>
          <c:marker>
            <c:symbol val="circle"/>
            <c:size val="4"/>
            <c:spPr>
              <a:solidFill>
                <a:schemeClr val="accent2"/>
              </a:solidFill>
              <a:ln w="9512">
                <a:solidFill>
                  <a:srgbClr val="FF00FF"/>
                </a:solidFill>
              </a:ln>
              <a:effectLst/>
            </c:spPr>
          </c:marker>
          <c:cat>
            <c:numRef>
              <c:f>Sheet2!$C$48:$I$48</c:f>
              <c:numCache>
                <c:formatCode>General</c:formatCode>
                <c:ptCount val="7"/>
                <c:pt idx="0">
                  <c:v>2008</c:v>
                </c:pt>
                <c:pt idx="1">
                  <c:v>2009</c:v>
                </c:pt>
                <c:pt idx="2">
                  <c:v>2010</c:v>
                </c:pt>
                <c:pt idx="3">
                  <c:v>2011</c:v>
                </c:pt>
                <c:pt idx="4">
                  <c:v>2012</c:v>
                </c:pt>
                <c:pt idx="5">
                  <c:v>2013</c:v>
                </c:pt>
                <c:pt idx="6">
                  <c:v>2014</c:v>
                </c:pt>
              </c:numCache>
            </c:numRef>
          </c:cat>
          <c:val>
            <c:numRef>
              <c:f>Sheet2!$C$50:$I$50</c:f>
              <c:numCache>
                <c:formatCode>0</c:formatCode>
                <c:ptCount val="7"/>
                <c:pt idx="0">
                  <c:v>34.200000000000003</c:v>
                </c:pt>
                <c:pt idx="1">
                  <c:v>35.5</c:v>
                </c:pt>
                <c:pt idx="2">
                  <c:v>31.7</c:v>
                </c:pt>
                <c:pt idx="3">
                  <c:v>30</c:v>
                </c:pt>
                <c:pt idx="4">
                  <c:v>27.4</c:v>
                </c:pt>
                <c:pt idx="5">
                  <c:v>21</c:v>
                </c:pt>
                <c:pt idx="6" formatCode="General">
                  <c:v>20</c:v>
                </c:pt>
              </c:numCache>
            </c:numRef>
          </c:val>
          <c:smooth val="0"/>
          <c:extLst>
            <c:ext xmlns:c16="http://schemas.microsoft.com/office/drawing/2014/chart" uri="{C3380CC4-5D6E-409C-BE32-E72D297353CC}">
              <c16:uniqueId val="{00000001-D157-4638-A0D8-DA76333EE28C}"/>
            </c:ext>
          </c:extLst>
        </c:ser>
        <c:dLbls>
          <c:showLegendKey val="0"/>
          <c:showVal val="0"/>
          <c:showCatName val="0"/>
          <c:showSerName val="0"/>
          <c:showPercent val="0"/>
          <c:showBubbleSize val="0"/>
        </c:dLbls>
        <c:marker val="1"/>
        <c:smooth val="0"/>
        <c:axId val="652163488"/>
        <c:axId val="652169368"/>
      </c:lineChart>
      <c:catAx>
        <c:axId val="652162704"/>
        <c:scaling>
          <c:orientation val="minMax"/>
        </c:scaling>
        <c:delete val="0"/>
        <c:axPos val="b"/>
        <c:numFmt formatCode="General" sourceLinked="1"/>
        <c:majorTickMark val="none"/>
        <c:minorTickMark val="none"/>
        <c:tickLblPos val="nextTo"/>
        <c:spPr>
          <a:noFill/>
          <a:ln w="9512"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2400" b="1" i="0" u="none" strike="noStrike" kern="1200" baseline="0">
                <a:solidFill>
                  <a:srgbClr val="333333"/>
                </a:solidFill>
                <a:latin typeface="Calibri"/>
                <a:ea typeface="Calibri"/>
                <a:cs typeface="Calibri"/>
              </a:defRPr>
            </a:pPr>
            <a:endParaRPr lang="en-US"/>
          </a:p>
        </c:txPr>
        <c:crossAx val="652162312"/>
        <c:crosses val="autoZero"/>
        <c:auto val="1"/>
        <c:lblAlgn val="ctr"/>
        <c:lblOffset val="100"/>
        <c:noMultiLvlLbl val="0"/>
      </c:catAx>
      <c:valAx>
        <c:axId val="652162312"/>
        <c:scaling>
          <c:orientation val="minMax"/>
        </c:scaling>
        <c:delete val="0"/>
        <c:axPos val="l"/>
        <c:majorGridlines>
          <c:spPr>
            <a:ln w="9512" cap="flat" cmpd="sng" algn="ctr">
              <a:solidFill>
                <a:schemeClr val="tx1">
                  <a:lumMod val="15000"/>
                  <a:lumOff val="85000"/>
                </a:schemeClr>
              </a:solidFill>
              <a:round/>
            </a:ln>
            <a:effectLst/>
          </c:spPr>
        </c:majorGridlines>
        <c:title>
          <c:tx>
            <c:rich>
              <a:bodyPr/>
              <a:lstStyle/>
              <a:p>
                <a:pPr>
                  <a:defRPr sz="2400" b="1" i="0" u="none" strike="noStrike" baseline="0">
                    <a:solidFill>
                      <a:srgbClr val="333333"/>
                    </a:solidFill>
                    <a:latin typeface="Calibri"/>
                    <a:ea typeface="Calibri"/>
                    <a:cs typeface="Calibri"/>
                  </a:defRPr>
                </a:pPr>
                <a:r>
                  <a:rPr lang="en-US" sz="2400"/>
                  <a:t>Incidence (per 100,000)</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98" b="0" i="0" u="none" strike="noStrike" kern="1200" baseline="0">
                <a:solidFill>
                  <a:schemeClr val="tx1">
                    <a:lumMod val="65000"/>
                    <a:lumOff val="35000"/>
                  </a:schemeClr>
                </a:solidFill>
                <a:latin typeface="+mn-lt"/>
                <a:ea typeface="+mn-ea"/>
                <a:cs typeface="+mn-cs"/>
              </a:defRPr>
            </a:pPr>
            <a:endParaRPr lang="en-US"/>
          </a:p>
        </c:txPr>
        <c:crossAx val="652162704"/>
        <c:crosses val="autoZero"/>
        <c:crossBetween val="between"/>
        <c:majorUnit val="100"/>
      </c:valAx>
      <c:catAx>
        <c:axId val="652163488"/>
        <c:scaling>
          <c:orientation val="minMax"/>
        </c:scaling>
        <c:delete val="1"/>
        <c:axPos val="b"/>
        <c:numFmt formatCode="General" sourceLinked="1"/>
        <c:majorTickMark val="out"/>
        <c:minorTickMark val="none"/>
        <c:tickLblPos val="nextTo"/>
        <c:crossAx val="652169368"/>
        <c:crosses val="autoZero"/>
        <c:auto val="1"/>
        <c:lblAlgn val="ctr"/>
        <c:lblOffset val="100"/>
        <c:noMultiLvlLbl val="0"/>
      </c:catAx>
      <c:valAx>
        <c:axId val="652169368"/>
        <c:scaling>
          <c:orientation val="minMax"/>
        </c:scaling>
        <c:delete val="0"/>
        <c:axPos val="r"/>
        <c:title>
          <c:tx>
            <c:rich>
              <a:bodyPr rot="-5400000" spcFirstLastPara="1" vertOverflow="ellipsis" vert="horz" wrap="square" anchor="ctr" anchorCtr="1"/>
              <a:lstStyle/>
              <a:p>
                <a:pPr algn="ctr" rtl="0">
                  <a:defRPr lang="en-US" sz="2400" b="1" i="0" u="none" strike="noStrike" kern="1200" baseline="0">
                    <a:solidFill>
                      <a:srgbClr val="333333"/>
                    </a:solidFill>
                    <a:latin typeface="Calibri"/>
                    <a:ea typeface="Calibri"/>
                    <a:cs typeface="Calibri"/>
                  </a:defRPr>
                </a:pPr>
                <a:r>
                  <a:rPr lang="en-US" sz="2400" b="1" i="0" u="none" strike="noStrike" kern="1200" baseline="0">
                    <a:solidFill>
                      <a:srgbClr val="333333"/>
                    </a:solidFill>
                    <a:latin typeface="Calibri"/>
                    <a:ea typeface="Calibri"/>
                    <a:cs typeface="Calibri"/>
                  </a:rPr>
                  <a:t>Screening Rate (%)</a:t>
                </a:r>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798" b="0" i="0" u="none" strike="noStrike" kern="1200" baseline="0">
                <a:solidFill>
                  <a:schemeClr val="tx1">
                    <a:lumMod val="65000"/>
                    <a:lumOff val="35000"/>
                  </a:schemeClr>
                </a:solidFill>
                <a:latin typeface="+mn-lt"/>
                <a:ea typeface="+mn-ea"/>
                <a:cs typeface="+mn-cs"/>
              </a:defRPr>
            </a:pPr>
            <a:endParaRPr lang="en-US"/>
          </a:p>
        </c:txPr>
        <c:crossAx val="652163488"/>
        <c:crosses val="max"/>
        <c:crossBetween val="between"/>
        <c:majorUnit val="10"/>
      </c:valAx>
      <c:spPr>
        <a:noFill/>
        <a:ln w="25365">
          <a:noFill/>
        </a:ln>
      </c:spPr>
    </c:plotArea>
    <c:legend>
      <c:legendPos val="b"/>
      <c:layout>
        <c:manualLayout>
          <c:xMode val="edge"/>
          <c:yMode val="edge"/>
          <c:x val="0.34779658067603431"/>
          <c:y val="0.29224480173511241"/>
          <c:w val="0.46551795942634239"/>
          <c:h val="7.812548132082292E-2"/>
        </c:manualLayout>
      </c:layout>
      <c:overlay val="0"/>
      <c:spPr>
        <a:noFill/>
        <a:ln>
          <a:noFill/>
        </a:ln>
        <a:effectLst/>
      </c:spPr>
      <c:txPr>
        <a:bodyPr rot="0" spcFirstLastPara="1" vertOverflow="ellipsis" vert="horz" wrap="square" anchor="ctr" anchorCtr="1"/>
        <a:lstStyle/>
        <a:p>
          <a:pPr>
            <a:defRPr sz="1798"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8048" cap="flat" cmpd="sng" algn="ctr">
      <a:solidFill>
        <a:schemeClr val="accent1"/>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n-US" sz="2400" b="1" baseline="0" dirty="0">
                <a:solidFill>
                  <a:schemeClr val="bg1"/>
                </a:solidFill>
              </a:rPr>
              <a:t>HPV Typing by Age Group, CIN2+, </a:t>
            </a:r>
          </a:p>
          <a:p>
            <a:pPr>
              <a:defRPr sz="2400" b="1">
                <a:solidFill>
                  <a:schemeClr val="bg1"/>
                </a:solidFill>
              </a:defRPr>
            </a:pPr>
            <a:r>
              <a:rPr lang="en-US" sz="2400" b="1" baseline="0" dirty="0">
                <a:solidFill>
                  <a:schemeClr val="bg1"/>
                </a:solidFill>
              </a:rPr>
              <a:t>Portland 2008–2016</a:t>
            </a:r>
          </a:p>
        </c:rich>
      </c:tx>
      <c:layout>
        <c:manualLayout>
          <c:xMode val="edge"/>
          <c:yMode val="edge"/>
          <c:x val="0.18620485776254411"/>
          <c:y val="7.6535499287962833E-5"/>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2.6452956140165556E-2"/>
          <c:y val="0.23289495759396661"/>
          <c:w val="0.62936819688140777"/>
          <c:h val="0.5243811066519849"/>
        </c:manualLayout>
      </c:layout>
      <c:barChart>
        <c:barDir val="col"/>
        <c:grouping val="clustered"/>
        <c:varyColors val="0"/>
        <c:ser>
          <c:idx val="0"/>
          <c:order val="0"/>
          <c:tx>
            <c:v>No HPV Vaccines</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Sheet1!$B$6:$B$8</c:f>
              <c:strCache>
                <c:ptCount val="3"/>
                <c:pt idx="0">
                  <c:v>18–20</c:v>
                </c:pt>
                <c:pt idx="1">
                  <c:v>21–29</c:v>
                </c:pt>
                <c:pt idx="2">
                  <c:v>30–39</c:v>
                </c:pt>
              </c:strCache>
            </c:strRef>
          </c:cat>
          <c:val>
            <c:numRef>
              <c:f>Sheet1!$C$6:$C$8</c:f>
              <c:numCache>
                <c:formatCode>General</c:formatCode>
                <c:ptCount val="3"/>
                <c:pt idx="0">
                  <c:v>31</c:v>
                </c:pt>
                <c:pt idx="1">
                  <c:v>806</c:v>
                </c:pt>
                <c:pt idx="2">
                  <c:v>665</c:v>
                </c:pt>
              </c:numCache>
            </c:numRef>
          </c:val>
          <c:extLst>
            <c:ext xmlns:c16="http://schemas.microsoft.com/office/drawing/2014/chart" uri="{C3380CC4-5D6E-409C-BE32-E72D297353CC}">
              <c16:uniqueId val="{00000000-2EA2-4F01-88A3-96F1CE4C1B54}"/>
            </c:ext>
          </c:extLst>
        </c:ser>
        <c:ser>
          <c:idx val="1"/>
          <c:order val="1"/>
          <c:tx>
            <c:v>≥1 HPV Vaccine</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Sheet1!$B$6:$B$8</c:f>
              <c:strCache>
                <c:ptCount val="3"/>
                <c:pt idx="0">
                  <c:v>18–20</c:v>
                </c:pt>
                <c:pt idx="1">
                  <c:v>21–29</c:v>
                </c:pt>
                <c:pt idx="2">
                  <c:v>30–39</c:v>
                </c:pt>
              </c:strCache>
            </c:strRef>
          </c:cat>
          <c:val>
            <c:numRef>
              <c:f>Sheet1!$D$6:$D$8</c:f>
              <c:numCache>
                <c:formatCode>General</c:formatCode>
                <c:ptCount val="3"/>
                <c:pt idx="0">
                  <c:v>9</c:v>
                </c:pt>
                <c:pt idx="1">
                  <c:v>203</c:v>
                </c:pt>
                <c:pt idx="2">
                  <c:v>14</c:v>
                </c:pt>
              </c:numCache>
            </c:numRef>
          </c:val>
          <c:extLst>
            <c:ext xmlns:c16="http://schemas.microsoft.com/office/drawing/2014/chart" uri="{C3380CC4-5D6E-409C-BE32-E72D297353CC}">
              <c16:uniqueId val="{00000001-2EA2-4F01-88A3-96F1CE4C1B54}"/>
            </c:ext>
          </c:extLst>
        </c:ser>
        <c:dLbls>
          <c:dLblPos val="outEnd"/>
          <c:showLegendKey val="0"/>
          <c:showVal val="1"/>
          <c:showCatName val="0"/>
          <c:showSerName val="0"/>
          <c:showPercent val="0"/>
          <c:showBubbleSize val="0"/>
        </c:dLbls>
        <c:gapWidth val="219"/>
        <c:overlap val="-27"/>
        <c:axId val="650464704"/>
        <c:axId val="645922568"/>
      </c:barChart>
      <c:catAx>
        <c:axId val="650464704"/>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r>
                  <a:rPr lang="en-US" sz="2400" b="1">
                    <a:solidFill>
                      <a:schemeClr val="bg1"/>
                    </a:solidFill>
                  </a:rPr>
                  <a:t>Age</a:t>
                </a:r>
                <a:r>
                  <a:rPr lang="en-US" sz="2400" b="1" baseline="0">
                    <a:solidFill>
                      <a:schemeClr val="bg1"/>
                    </a:solidFill>
                  </a:rPr>
                  <a:t> Group</a:t>
                </a:r>
                <a:endParaRPr lang="en-US" sz="2400" b="1">
                  <a:solidFill>
                    <a:schemeClr val="bg1"/>
                  </a:solidFill>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645922568"/>
        <c:crosses val="autoZero"/>
        <c:auto val="1"/>
        <c:lblAlgn val="ctr"/>
        <c:lblOffset val="100"/>
        <c:noMultiLvlLbl val="0"/>
      </c:catAx>
      <c:valAx>
        <c:axId val="645922568"/>
        <c:scaling>
          <c:orientation val="minMax"/>
        </c:scaling>
        <c:delete val="1"/>
        <c:axPos val="l"/>
        <c:numFmt formatCode="General" sourceLinked="1"/>
        <c:majorTickMark val="none"/>
        <c:minorTickMark val="none"/>
        <c:tickLblPos val="nextTo"/>
        <c:crossAx val="650464704"/>
        <c:crosses val="autoZero"/>
        <c:crossBetween val="between"/>
      </c:valAx>
      <c:spPr>
        <a:noFill/>
        <a:ln>
          <a:noFill/>
        </a:ln>
        <a:effectLst/>
      </c:spPr>
    </c:plotArea>
    <c:legend>
      <c:legendPos val="r"/>
      <c:layout>
        <c:manualLayout>
          <c:xMode val="edge"/>
          <c:yMode val="edge"/>
          <c:x val="0.73416311505726661"/>
          <c:y val="0.39604297468285027"/>
          <c:w val="0.23371543820110377"/>
          <c:h val="0.32819915470274469"/>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32768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32768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32768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F6234D74-B2DC-46F2-A484-9AF147EF3ADF}" type="slidenum">
              <a:rPr lang="en-US" altLang="en-US"/>
              <a:pPr>
                <a:defRPr/>
              </a:pPr>
              <a:t>‹#›</a:t>
            </a:fld>
            <a:endParaRPr lang="en-US" altLang="en-US"/>
          </a:p>
        </p:txBody>
      </p:sp>
    </p:spTree>
    <p:extLst>
      <p:ext uri="{BB962C8B-B14F-4D97-AF65-F5344CB8AC3E}">
        <p14:creationId xmlns:p14="http://schemas.microsoft.com/office/powerpoint/2010/main" val="1738743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D6CFC96-4FAE-4DEA-943D-ED403D822229}" type="slidenum">
              <a:rPr lang="en-US" altLang="en-US"/>
              <a:pPr>
                <a:defRPr/>
              </a:pPr>
              <a:t>‹#›</a:t>
            </a:fld>
            <a:endParaRPr lang="en-US" altLang="en-US"/>
          </a:p>
        </p:txBody>
      </p:sp>
    </p:spTree>
    <p:extLst>
      <p:ext uri="{BB962C8B-B14F-4D97-AF65-F5344CB8AC3E}">
        <p14:creationId xmlns:p14="http://schemas.microsoft.com/office/powerpoint/2010/main" val="1109383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2B3A64-2C0E-4363-B313-14EFF44D9C4F}" type="slidenum">
              <a:rPr lang="en-US" altLang="en-US" sz="1300"/>
              <a:pPr>
                <a:spcBef>
                  <a:spcPct val="0"/>
                </a:spcBef>
              </a:pPr>
              <a:t>1</a:t>
            </a:fld>
            <a:endParaRPr lang="en-US" altLang="en-US" sz="13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974725" y="4560888"/>
            <a:ext cx="5365750" cy="4319587"/>
          </a:xfrm>
          <a:noFill/>
        </p:spPr>
        <p:txBody>
          <a:bodyPr/>
          <a:lstStyle/>
          <a:p>
            <a:pPr eaLnBrk="1" hangingPunct="1"/>
            <a:r>
              <a:rPr lang="en-US" altLang="en-US" dirty="0">
                <a:latin typeface="Arial" panose="020B0604020202020204" pitchFamily="34" charset="0"/>
              </a:rPr>
              <a:t>Good afternoon. (These are micrographs of fluorescent stained newt lung cells in early and late anaphase of cell division. They’re mainly here because I like</a:t>
            </a:r>
            <a:r>
              <a:rPr lang="en-US" altLang="en-US" baseline="0" dirty="0">
                <a:latin typeface="Arial" panose="020B0604020202020204" pitchFamily="34" charset="0"/>
              </a:rPr>
              <a:t> them </a:t>
            </a:r>
            <a:r>
              <a:rPr lang="en-US" altLang="en-US" dirty="0">
                <a:latin typeface="Arial" panose="020B0604020202020204" pitchFamily="34" charset="0"/>
              </a:rPr>
              <a:t>though of course cancer does involve disturbance of cell division.)</a:t>
            </a:r>
          </a:p>
          <a:p>
            <a:pPr eaLnBrk="1" hangingPunct="1"/>
            <a:r>
              <a:rPr lang="en-US" altLang="en-US" dirty="0">
                <a:latin typeface="Arial" panose="020B0604020202020204" pitchFamily="34" charset="0"/>
              </a:rPr>
              <a:t>This talk is about monitoring </a:t>
            </a:r>
            <a:r>
              <a:rPr lang="en-US" altLang="en-US" dirty="0" err="1">
                <a:latin typeface="Arial" panose="020B0604020202020204" pitchFamily="34" charset="0"/>
              </a:rPr>
              <a:t>hpv</a:t>
            </a:r>
            <a:r>
              <a:rPr lang="en-US" altLang="en-US" dirty="0">
                <a:latin typeface="Arial" panose="020B0604020202020204" pitchFamily="34" charset="0"/>
              </a:rPr>
              <a:t>-related cervical </a:t>
            </a:r>
            <a:r>
              <a:rPr lang="en-US" altLang="en-US" dirty="0" err="1">
                <a:latin typeface="Arial" panose="020B0604020202020204" pitchFamily="34" charset="0"/>
              </a:rPr>
              <a:t>precancers</a:t>
            </a:r>
            <a:r>
              <a:rPr lang="en-US" altLang="en-US" dirty="0">
                <a:latin typeface="Arial" panose="020B0604020202020204" pitchFamily="34" charset="0"/>
              </a:rPr>
              <a:t> in Oregon</a:t>
            </a:r>
          </a:p>
        </p:txBody>
      </p:sp>
    </p:spTree>
    <p:extLst>
      <p:ext uri="{BB962C8B-B14F-4D97-AF65-F5344CB8AC3E}">
        <p14:creationId xmlns:p14="http://schemas.microsoft.com/office/powerpoint/2010/main" val="46567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buFontTx/>
              <a:buChar char="•"/>
            </a:pPr>
            <a:endParaRPr lang="en-US" altLang="en-US" dirty="0"/>
          </a:p>
          <a:p>
            <a:pPr eaLnBrk="1" hangingPunct="1">
              <a:buFontTx/>
              <a:buNone/>
            </a:pPr>
            <a:r>
              <a:rPr lang="en-US" altLang="en-US" dirty="0"/>
              <a:t>Here’s the written version. </a:t>
            </a:r>
          </a:p>
        </p:txBody>
      </p:sp>
      <p:sp>
        <p:nvSpPr>
          <p:cNvPr id="2970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5D239C2-BA14-4D1B-AABB-C2BA966CA18E}" type="slidenum">
              <a:rPr lang="en-US" altLang="en-US" sz="1200" smtClean="0">
                <a:solidFill>
                  <a:srgbClr val="000000"/>
                </a:solidFill>
              </a:rPr>
              <a:pPr/>
              <a:t>10</a:t>
            </a:fld>
            <a:endParaRPr lang="en-US" altLang="en-US" sz="1200">
              <a:solidFill>
                <a:srgbClr val="000000"/>
              </a:solidFill>
            </a:endParaRPr>
          </a:p>
        </p:txBody>
      </p:sp>
    </p:spTree>
    <p:extLst>
      <p:ext uri="{BB962C8B-B14F-4D97-AF65-F5344CB8AC3E}">
        <p14:creationId xmlns:p14="http://schemas.microsoft.com/office/powerpoint/2010/main" val="183292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 The surveillance area includes 28 contiguous</a:t>
            </a:r>
            <a:r>
              <a:rPr lang="en-US" baseline="0" dirty="0"/>
              <a:t> zip codes containing most of metropolitan </a:t>
            </a:r>
            <a:r>
              <a:rPr lang="en-US" baseline="0" dirty="0" err="1"/>
              <a:t>portland</a:t>
            </a:r>
            <a:endParaRPr lang="en-US" altLang="en-US" dirty="0"/>
          </a:p>
          <a:p>
            <a:pPr marL="171450" indent="-171450">
              <a:buFont typeface="Arial" panose="020B0604020202020204" pitchFamily="34" charset="0"/>
              <a:buChar char="•"/>
              <a:defRPr/>
            </a:pPr>
            <a:endParaRPr lang="en-US" altLang="en-US" dirty="0"/>
          </a:p>
        </p:txBody>
      </p:sp>
      <p:sp>
        <p:nvSpPr>
          <p:cNvPr id="27652"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D3F84113-B89E-4CC0-AAFE-35E7307591A3}" type="slidenum">
              <a:rPr lang="en-US" altLang="en-US" sz="1200" smtClean="0">
                <a:solidFill>
                  <a:srgbClr val="000000"/>
                </a:solidFill>
              </a:rPr>
              <a:pPr/>
              <a:t>11</a:t>
            </a:fld>
            <a:endParaRPr lang="en-US" altLang="en-US" sz="1200">
              <a:solidFill>
                <a:srgbClr val="000000"/>
              </a:solidFill>
            </a:endParaRPr>
          </a:p>
        </p:txBody>
      </p:sp>
    </p:spTree>
    <p:extLst>
      <p:ext uri="{BB962C8B-B14F-4D97-AF65-F5344CB8AC3E}">
        <p14:creationId xmlns:p14="http://schemas.microsoft.com/office/powerpoint/2010/main" val="179699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marL="171450" indent="-171450">
              <a:buFontTx/>
              <a:buChar char="•"/>
            </a:pPr>
            <a:r>
              <a:rPr lang="en-US" altLang="en-US" dirty="0"/>
              <a:t>The main objectives of the project are to:</a:t>
            </a:r>
          </a:p>
          <a:p>
            <a:pPr marL="171450" indent="-171450">
              <a:buFontTx/>
              <a:buChar char="•"/>
            </a:pPr>
            <a:endParaRPr lang="en-US" altLang="en-US" dirty="0"/>
          </a:p>
          <a:p>
            <a:pPr marL="171450" indent="-171450">
              <a:buFontTx/>
              <a:buChar char="•"/>
            </a:pPr>
            <a:r>
              <a:rPr lang="en-US" altLang="en-US" dirty="0"/>
              <a:t>Estimate the</a:t>
            </a:r>
            <a:r>
              <a:rPr lang="en-US" altLang="en-US" baseline="0" dirty="0"/>
              <a:t> incidence of High grade cervical dysplasia, CIN2+ or higher.</a:t>
            </a:r>
            <a:endParaRPr lang="en-US" altLang="en-US" dirty="0"/>
          </a:p>
          <a:p>
            <a:pPr marL="0" indent="0">
              <a:buFontTx/>
              <a:buNone/>
            </a:pPr>
            <a:endParaRPr lang="en-US" altLang="en-US" dirty="0"/>
          </a:p>
          <a:p>
            <a:pPr marL="171450" indent="-171450">
              <a:buFontTx/>
              <a:buChar char="•"/>
            </a:pPr>
            <a:r>
              <a:rPr lang="en-US" altLang="en-US" dirty="0"/>
              <a:t>Describe</a:t>
            </a:r>
            <a:r>
              <a:rPr lang="en-US" altLang="en-US" baseline="0" dirty="0"/>
              <a:t> trends in </a:t>
            </a:r>
            <a:r>
              <a:rPr lang="en-US" altLang="en-US" dirty="0"/>
              <a:t>HPV types</a:t>
            </a:r>
            <a:r>
              <a:rPr lang="en-US" altLang="en-US" baseline="0" dirty="0"/>
              <a:t> found in biopsies of CIN 2+ cases </a:t>
            </a:r>
            <a:r>
              <a:rPr lang="en-US" altLang="en-US" dirty="0"/>
              <a:t>over time.</a:t>
            </a:r>
          </a:p>
        </p:txBody>
      </p:sp>
      <p:sp>
        <p:nvSpPr>
          <p:cNvPr id="31748"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78B0909-07CC-4096-A21A-FC42186268E3}" type="slidenum">
              <a:rPr lang="en-US" altLang="en-US" sz="1200" smtClean="0">
                <a:solidFill>
                  <a:srgbClr val="000000"/>
                </a:solidFill>
              </a:rPr>
              <a:pPr/>
              <a:t>12</a:t>
            </a:fld>
            <a:endParaRPr lang="en-US" altLang="en-US" sz="1200">
              <a:solidFill>
                <a:srgbClr val="000000"/>
              </a:solidFill>
            </a:endParaRPr>
          </a:p>
        </p:txBody>
      </p:sp>
    </p:spTree>
    <p:extLst>
      <p:ext uri="{BB962C8B-B14F-4D97-AF65-F5344CB8AC3E}">
        <p14:creationId xmlns:p14="http://schemas.microsoft.com/office/powerpoint/2010/main" val="374949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Let’s look at some data. This</a:t>
            </a:r>
            <a:r>
              <a:rPr lang="en-US" baseline="0" dirty="0"/>
              <a:t> graph depicts the annual number of CIN2+ diagnoses in woman aged 18–20 years </a:t>
            </a:r>
            <a:r>
              <a:rPr lang="en-US" dirty="0"/>
              <a:t>by year from</a:t>
            </a:r>
            <a:r>
              <a:rPr lang="en-US" baseline="0" dirty="0"/>
              <a:t> 2008 through 2014. So far so good, this is the youngest age for which we have CIN2+ reports and this group is most likely group for which we have data, to have been vaccinated. </a:t>
            </a:r>
          </a:p>
          <a:p>
            <a:pPr marL="171450" indent="-171450">
              <a:buFont typeface="Arial" panose="020B0604020202020204" pitchFamily="34" charset="0"/>
              <a:buChar char="•"/>
              <a:defRPr/>
            </a:pPr>
            <a:r>
              <a:rPr lang="en-US" baseline="0" dirty="0"/>
              <a:t>Most of those who were 18–20 years old in 2008 probably had not been vaccinated, but by 2014, a lot of 18 year-olds had received at least one HPV vaccine. </a:t>
            </a:r>
          </a:p>
          <a:p>
            <a:pPr marL="171450" indent="-171450">
              <a:buFont typeface="Arial" panose="020B0604020202020204" pitchFamily="34" charset="0"/>
              <a:buChar char="•"/>
              <a:defRPr/>
            </a:pPr>
            <a:r>
              <a:rPr lang="en-US" baseline="0" dirty="0"/>
              <a:t>And the number of reported new diagnoses per 100,000 population in this age group obviously fell. </a:t>
            </a:r>
          </a:p>
          <a:p>
            <a:pPr marL="171450" indent="-171450">
              <a:buFont typeface="Arial" panose="020B0604020202020204" pitchFamily="34" charset="0"/>
              <a:buChar char="•"/>
              <a:defRPr/>
            </a:pPr>
            <a:r>
              <a:rPr lang="en-US" baseline="0" dirty="0"/>
              <a:t>That’s encouraging</a:t>
            </a:r>
            <a:endParaRPr lang="en-US" dirty="0"/>
          </a:p>
        </p:txBody>
      </p:sp>
      <p:sp>
        <p:nvSpPr>
          <p:cNvPr id="35844"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94ECEC5-7A17-44EE-AB8D-17887A5C7B8C}" type="slidenum">
              <a:rPr lang="en-US" altLang="en-US" sz="1200" smtClean="0">
                <a:solidFill>
                  <a:srgbClr val="000000"/>
                </a:solidFill>
              </a:rPr>
              <a:pPr/>
              <a:t>13</a:t>
            </a:fld>
            <a:endParaRPr lang="en-US" altLang="en-US" sz="1200">
              <a:solidFill>
                <a:srgbClr val="000000"/>
              </a:solidFill>
            </a:endParaRPr>
          </a:p>
        </p:txBody>
      </p:sp>
    </p:spTree>
    <p:extLst>
      <p:ext uri="{BB962C8B-B14F-4D97-AF65-F5344CB8AC3E}">
        <p14:creationId xmlns:p14="http://schemas.microsoft.com/office/powerpoint/2010/main" val="2009930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now we</a:t>
            </a:r>
            <a:r>
              <a:rPr lang="en-US" baseline="0" dirty="0"/>
              <a:t> need to remind ourselves that CIN2+ isn’t a condition that can be recognized unless a woman undergoes a Pap smear. </a:t>
            </a:r>
          </a:p>
          <a:p>
            <a:r>
              <a:rPr lang="en-US" baseline="0" dirty="0"/>
              <a:t>So if Pap smears declined, we’d expect to see a corresponding fall in the number of new CIN diagnoses. </a:t>
            </a:r>
          </a:p>
          <a:p>
            <a:r>
              <a:rPr lang="en-US" baseline="0" dirty="0"/>
              <a:t>As it happens, recommendations of the major professional and topical organizations changed a lot from 2008 to 2012. </a:t>
            </a:r>
          </a:p>
          <a:p>
            <a:r>
              <a:rPr lang="en-US" baseline="0" dirty="0"/>
              <a:t>The timelines vary somewhat by organization, but here is a chart of the history of guidelines of the American Cancer Society. </a:t>
            </a:r>
          </a:p>
          <a:p>
            <a:r>
              <a:rPr lang="en-US" baseline="0" dirty="0"/>
              <a:t>Before 1980 the recommendation was for a Pap smear as part of a regular checkup, but no start or stop ages were specified. </a:t>
            </a:r>
          </a:p>
          <a:p>
            <a:r>
              <a:rPr lang="en-US" baseline="0" dirty="0"/>
              <a:t>Beginning in 1980, ACS recommended annual Pap smears beginning at age 20, or earlier, upon first vaginal intercourse. </a:t>
            </a:r>
          </a:p>
          <a:p>
            <a:r>
              <a:rPr lang="en-US" baseline="0" dirty="0"/>
              <a:t>Annual </a:t>
            </a:r>
            <a:r>
              <a:rPr lang="en-US" baseline="0" dirty="0" err="1"/>
              <a:t>Paps</a:t>
            </a:r>
            <a:r>
              <a:rPr lang="en-US" baseline="0" dirty="0"/>
              <a:t> could be stretched out to 3 years if a woman had consecutive negative Pap smears. No stop age was advised. </a:t>
            </a:r>
          </a:p>
          <a:p>
            <a:r>
              <a:rPr lang="en-US" baseline="0" dirty="0"/>
              <a:t>Then in 1987 the start age was lowered to 18 years or age at first intercourse, and the interval could be lengthened if consecutive Pap smears were negative. </a:t>
            </a:r>
          </a:p>
          <a:p>
            <a:r>
              <a:rPr lang="en-US" baseline="0" dirty="0"/>
              <a:t>Then in 2002, a new method of Pap smear called the </a:t>
            </a:r>
            <a:r>
              <a:rPr lang="en-US" baseline="0" dirty="0" err="1"/>
              <a:t>liguid</a:t>
            </a:r>
            <a:r>
              <a:rPr lang="en-US" baseline="0" dirty="0"/>
              <a:t> Pap smear arrived that was considered more sensitive, so a woman could have annual conventional Pap smears, or liquid Pap smear every two years beginning 3 years after first vaginal intercourse. </a:t>
            </a:r>
          </a:p>
          <a:p>
            <a:r>
              <a:rPr lang="en-US" baseline="0" dirty="0"/>
              <a:t>For the first time a stop age of 70 was advised if preceded by 3 consecutive negative annual Pap smears. </a:t>
            </a:r>
          </a:p>
          <a:p>
            <a:r>
              <a:rPr lang="en-US" baseline="0" dirty="0"/>
              <a:t>Then, most recently in 2012, no Pap smears were recommended until age 21 and the interval became every 3 years until age 29 and after age 29 the interval increased to 5 years and two tests were recommended, a Pap smear and an HPV test. </a:t>
            </a:r>
          </a:p>
          <a:p>
            <a:r>
              <a:rPr lang="en-US" baseline="0" dirty="0"/>
              <a:t>So indeed, guidelines recommend many fewer Pap smears since 2012, and none at all for women under 21 years regardless of age at first vaginal intercourse.</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14</a:t>
            </a:fld>
            <a:endParaRPr lang="en-US" altLang="en-US"/>
          </a:p>
        </p:txBody>
      </p:sp>
    </p:spTree>
    <p:extLst>
      <p:ext uri="{BB962C8B-B14F-4D97-AF65-F5344CB8AC3E}">
        <p14:creationId xmlns:p14="http://schemas.microsoft.com/office/powerpoint/2010/main" val="171379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So now let’s overlay</a:t>
            </a:r>
            <a:r>
              <a:rPr lang="en-US" baseline="0" dirty="0"/>
              <a:t> screening on our CIN 2+ diagnoses, the proportion of women in this age group screened by year represented by the pink line.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Guidelines ceased recommending any pap smears at all for women less than 21 during this period and consistent with that recommendation, the annual proportion of women aged 18–20 years that had a Pap fell from over 20% to less than 5%.</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We use a method for estimating Pap smears that counts the proportion of insured women with ≥1 Pap smear per year and from this, estimates the proportion of uninsured women screened by reducing the estimate for screening in insured women by the amount that surveys tell us uninsured women are less likely to be screened. Then we fold those two estimates back together. </a:t>
            </a:r>
          </a:p>
          <a:p>
            <a:pPr marL="171450" indent="-171450">
              <a:buFont typeface="Arial" panose="020B0604020202020204" pitchFamily="34" charset="0"/>
              <a:buChar char="•"/>
              <a:defRPr/>
            </a:pPr>
            <a:r>
              <a:rPr lang="en-US" baseline="0" dirty="0"/>
              <a:t>Now it isn’t so clear that the actual occurrence of CIN2+ is declining more than would be expected by screening. </a:t>
            </a:r>
          </a:p>
        </p:txBody>
      </p:sp>
      <p:sp>
        <p:nvSpPr>
          <p:cNvPr id="35844"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94ECEC5-7A17-44EE-AB8D-17887A5C7B8C}" type="slidenum">
              <a:rPr lang="en-US" altLang="en-US" sz="1200" smtClean="0">
                <a:solidFill>
                  <a:srgbClr val="000000"/>
                </a:solidFill>
              </a:rPr>
              <a:pPr/>
              <a:t>15</a:t>
            </a:fld>
            <a:endParaRPr lang="en-US" altLang="en-US" sz="1200">
              <a:solidFill>
                <a:srgbClr val="000000"/>
              </a:solidFill>
            </a:endParaRPr>
          </a:p>
        </p:txBody>
      </p:sp>
    </p:spTree>
    <p:extLst>
      <p:ext uri="{BB962C8B-B14F-4D97-AF65-F5344CB8AC3E}">
        <p14:creationId xmlns:p14="http://schemas.microsoft.com/office/powerpoint/2010/main" val="737203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a:t>Similarly, among women ages 21-29, cervical cancer diagnoses decreased by 25% from 2009 to</a:t>
            </a:r>
            <a:r>
              <a:rPr lang="en-US" altLang="en-US" baseline="0" dirty="0"/>
              <a:t> </a:t>
            </a:r>
            <a:r>
              <a:rPr lang="en-US" altLang="en-US" b="0" dirty="0"/>
              <a:t>2014</a:t>
            </a:r>
            <a:r>
              <a:rPr lang="en-US" altLang="en-US" dirty="0"/>
              <a:t>. </a:t>
            </a:r>
          </a:p>
          <a:p>
            <a:pPr marL="171450" indent="-171450">
              <a:buFont typeface="Arial" panose="020B0604020202020204" pitchFamily="34" charset="0"/>
              <a:buChar char="•"/>
              <a:defRPr/>
            </a:pPr>
            <a:r>
              <a:rPr lang="en-US" altLang="en-US" dirty="0"/>
              <a:t>However, consistent</a:t>
            </a:r>
            <a:r>
              <a:rPr lang="en-US" altLang="en-US" baseline="0" dirty="0"/>
              <a:t> with guideline changes that reduced recommended </a:t>
            </a:r>
            <a:r>
              <a:rPr lang="en-US" altLang="en-US" dirty="0"/>
              <a:t>screening frequency</a:t>
            </a:r>
            <a:r>
              <a:rPr lang="en-US" altLang="en-US" baseline="0" dirty="0"/>
              <a:t> to every 3 years, we estimate that the proportion of women with at least one pap by year </a:t>
            </a:r>
            <a:r>
              <a:rPr lang="en-US" altLang="en-US" dirty="0"/>
              <a:t>fell from 35% to 20%. </a:t>
            </a:r>
          </a:p>
          <a:p>
            <a:pPr marL="171450" indent="-171450">
              <a:buFont typeface="Arial" panose="020B0604020202020204" pitchFamily="34" charset="0"/>
              <a:buChar char="•"/>
              <a:defRPr/>
            </a:pPr>
            <a:r>
              <a:rPr lang="en-US" altLang="en-US" dirty="0"/>
              <a:t>Again, not</a:t>
            </a:r>
            <a:r>
              <a:rPr lang="en-US" altLang="en-US" baseline="0" dirty="0"/>
              <a:t> so clear whether the true underlying occurrence of CIN 2+ has fallen. </a:t>
            </a:r>
            <a:endParaRPr lang="en-US" altLang="en-US" dirty="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6EF636-3402-4A61-AE75-6B1542E25E25}" type="slidenum">
              <a:rPr lang="en-US" altLang="en-US" sz="1200" smtClean="0">
                <a:solidFill>
                  <a:srgbClr val="000000"/>
                </a:solidFill>
              </a:rPr>
              <a:pPr/>
              <a:t>16</a:t>
            </a:fld>
            <a:endParaRPr lang="en-US" altLang="en-US" sz="1200">
              <a:solidFill>
                <a:srgbClr val="000000"/>
              </a:solidFill>
            </a:endParaRPr>
          </a:p>
        </p:txBody>
      </p:sp>
    </p:spTree>
    <p:extLst>
      <p:ext uri="{BB962C8B-B14F-4D97-AF65-F5344CB8AC3E}">
        <p14:creationId xmlns:p14="http://schemas.microsoft.com/office/powerpoint/2010/main" val="157397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a:t>In</a:t>
            </a:r>
            <a:r>
              <a:rPr lang="en-US" altLang="en-US" baseline="0" dirty="0"/>
              <a:t> w</a:t>
            </a:r>
            <a:r>
              <a:rPr lang="en-US" altLang="en-US" dirty="0"/>
              <a:t>omen aged 30-39 years reported diagnoses</a:t>
            </a:r>
            <a:r>
              <a:rPr lang="en-US" altLang="en-US" baseline="0" dirty="0"/>
              <a:t> </a:t>
            </a:r>
            <a:r>
              <a:rPr lang="en-US" altLang="en-US" dirty="0"/>
              <a:t>of</a:t>
            </a:r>
            <a:r>
              <a:rPr lang="en-US" altLang="en-US" baseline="0" dirty="0"/>
              <a:t> CIN do not appear to have declined though, again consistent with recommendations, proportion screened fell substantially. </a:t>
            </a:r>
            <a:r>
              <a:rPr lang="en-US" altLang="en-US" dirty="0"/>
              <a:t>So in this</a:t>
            </a:r>
            <a:r>
              <a:rPr lang="en-US" altLang="en-US" baseline="0" dirty="0"/>
              <a:t> age group, diagnoses remained unchanged while screening decreased. Another way to describe this is to say that the number of CIN2+ diagnoses per Pap smear increased. This pattern is not inconsistent with no change, an increase or even a decrease in true CIN2+ occurrence. Given that almost none of these women had been vaccinated or initiated vaginal intercourse in a era where others had been vaccinated, I tend to think that actual incidence of CIN2+ remained unchanged. </a:t>
            </a:r>
            <a:endParaRPr lang="en-US" altLang="en-US" dirty="0"/>
          </a:p>
        </p:txBody>
      </p:sp>
      <p:sp>
        <p:nvSpPr>
          <p:cNvPr id="3994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3236C19-D92B-4AAE-98E6-B42B0872E978}" type="slidenum">
              <a:rPr lang="en-US" altLang="en-US" sz="1200" smtClean="0">
                <a:solidFill>
                  <a:srgbClr val="000000"/>
                </a:solidFill>
              </a:rPr>
              <a:pPr/>
              <a:t>17</a:t>
            </a:fld>
            <a:endParaRPr lang="en-US" altLang="en-US" sz="1200">
              <a:solidFill>
                <a:srgbClr val="000000"/>
              </a:solidFill>
            </a:endParaRPr>
          </a:p>
        </p:txBody>
      </p:sp>
    </p:spTree>
    <p:extLst>
      <p:ext uri="{BB962C8B-B14F-4D97-AF65-F5344CB8AC3E}">
        <p14:creationId xmlns:p14="http://schemas.microsoft.com/office/powerpoint/2010/main" val="2478514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reminder, we’ve accomplished number 1 and number 2. Since</a:t>
            </a:r>
            <a:r>
              <a:rPr lang="en-US" baseline="0" dirty="0"/>
              <a:t> HPV vaccine introduction, the number of </a:t>
            </a:r>
            <a:r>
              <a:rPr lang="en-US" baseline="0" dirty="0" err="1"/>
              <a:t>Paps</a:t>
            </a:r>
            <a:r>
              <a:rPr lang="en-US" baseline="0" dirty="0"/>
              <a:t> smears done and the number of pre-cancers diagnosed have declined. The number of </a:t>
            </a:r>
            <a:r>
              <a:rPr lang="en-US" baseline="0" dirty="0" err="1"/>
              <a:t>precancers</a:t>
            </a:r>
            <a:r>
              <a:rPr lang="en-US" baseline="0" dirty="0"/>
              <a:t> actually occurring </a:t>
            </a:r>
            <a:r>
              <a:rPr lang="en-US" i="1" baseline="0" dirty="0"/>
              <a:t>might</a:t>
            </a:r>
            <a:r>
              <a:rPr lang="en-US" i="0" baseline="0" dirty="0"/>
              <a:t> have declined. Now let’s tackle number 3…HPV typing from our CIN2+ cases.</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a:solidFill>
                  <a:srgbClr val="000000"/>
                </a:solidFill>
              </a:rPr>
              <a:pPr>
                <a:defRPr/>
              </a:pPr>
              <a:t>18</a:t>
            </a:fld>
            <a:endParaRPr lang="en-US" altLang="en-US">
              <a:solidFill>
                <a:srgbClr val="000000"/>
              </a:solidFill>
            </a:endParaRPr>
          </a:p>
        </p:txBody>
      </p:sp>
    </p:spTree>
    <p:extLst>
      <p:ext uri="{BB962C8B-B14F-4D97-AF65-F5344CB8AC3E}">
        <p14:creationId xmlns:p14="http://schemas.microsoft.com/office/powerpoint/2010/main" val="1002977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we received reports of several</a:t>
            </a:r>
            <a:r>
              <a:rPr lang="en-US" baseline="0" dirty="0"/>
              <a:t> thousand cases of CIN2+ but we only sent tissue from a subset of cases to CDC. So far we have HPV type data from 1728 cases. Cases among women aged 18–20  are rare because screening is not regularly done. Only 40 of cases in women under 21 have been typed so far. Many more cases among women aged 21–29 and 30–39 have been typed. Also, completely unvaccinated women prevail by about 3 or 4 to one in women under 30 and by a much larger amount in women over 29. This is true among all cases, not just those for which HPV typing is available. The reason for this is potentially three-fold. To the extent that the vaccine prevents CIN2+, fewer vaccinated women would be expected to appear among the CIN2+ cases. Secondly, most of the women whose cases are represented here were well past the recommended age for vaccination of 11 to 13 years when the vaccine was introduced and past or well into the age range for which catch up vaccination was recommended. The third explanation is presumably one of the reasons we’re here today. Uptake of the vaccine has been less than complete.</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19</a:t>
            </a:fld>
            <a:endParaRPr lang="en-US" altLang="en-US"/>
          </a:p>
        </p:txBody>
      </p:sp>
    </p:spTree>
    <p:extLst>
      <p:ext uri="{BB962C8B-B14F-4D97-AF65-F5344CB8AC3E}">
        <p14:creationId xmlns:p14="http://schemas.microsoft.com/office/powerpoint/2010/main" val="99365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attention deficit disorder is common among a crowd</a:t>
            </a:r>
            <a:r>
              <a:rPr lang="en-US" baseline="0" dirty="0"/>
              <a:t> of high-achievers like this, so I’ll start out by giving you the bottom lines. 1. In the Portland Metro Area, since HPV vaccine introduction in 2006, the number of Pap smears done and cervical pre-cancers diagnoses have declined.</a:t>
            </a:r>
          </a:p>
          <a:p>
            <a:r>
              <a:rPr lang="en-US" baseline="0" dirty="0"/>
              <a:t>The number of cervical pre-cancers occurring </a:t>
            </a:r>
            <a:r>
              <a:rPr lang="en-US" i="1" baseline="0" dirty="0"/>
              <a:t>might </a:t>
            </a:r>
            <a:r>
              <a:rPr lang="en-US" i="0" baseline="0" dirty="0"/>
              <a:t>have declined</a:t>
            </a:r>
          </a:p>
          <a:p>
            <a:r>
              <a:rPr lang="en-US" i="0" baseline="0" dirty="0"/>
              <a:t>Proportions of HPV type found in Portland </a:t>
            </a:r>
            <a:r>
              <a:rPr lang="en-US" i="0" baseline="0" dirty="0" err="1"/>
              <a:t>precancers</a:t>
            </a:r>
            <a:r>
              <a:rPr lang="en-US" i="0" baseline="0" dirty="0"/>
              <a:t> have changed since vaccine introduction</a:t>
            </a:r>
          </a:p>
          <a:p>
            <a:r>
              <a:rPr lang="en-US" i="0" baseline="0" dirty="0"/>
              <a:t>Now for the details</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2</a:t>
            </a:fld>
            <a:endParaRPr lang="en-US" altLang="en-US"/>
          </a:p>
        </p:txBody>
      </p:sp>
    </p:spTree>
    <p:extLst>
      <p:ext uri="{BB962C8B-B14F-4D97-AF65-F5344CB8AC3E}">
        <p14:creationId xmlns:p14="http://schemas.microsoft.com/office/powerpoint/2010/main" val="152368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1728</a:t>
            </a:r>
            <a:r>
              <a:rPr lang="en-US" baseline="0" dirty="0"/>
              <a:t> typed, almost 800 or about 45% contained HPV 16.  Fewer contained HPV 31 (about 9%), 52 (about 6%), 45 (about 4%) or 18 or 58 (each about 2 to 3%)</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20</a:t>
            </a:fld>
            <a:endParaRPr lang="en-US" altLang="en-US"/>
          </a:p>
        </p:txBody>
      </p:sp>
    </p:spTree>
    <p:extLst>
      <p:ext uri="{BB962C8B-B14F-4D97-AF65-F5344CB8AC3E}">
        <p14:creationId xmlns:p14="http://schemas.microsoft.com/office/powerpoint/2010/main" val="375567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This isn’t a vaccine talk and I’m not a</a:t>
            </a:r>
            <a:r>
              <a:rPr lang="en-US" baseline="0" dirty="0"/>
              <a:t> vaccine expert, but it’s helpful to review the recent history of FDA approval of HPV vaccines. In 2006, FDA approved Gardasil, produced by Merck, the first US licensed HPV vaccine effective at preventing sustained infections and dysplasia caused by HPV 6 and 11, the two non-oncogenic types that cause most genital warts, and types 16 and 18, the two oncogenic types believed to cause over 70% of cervical cancer worldwide. That was followed in 2009 by FDA approval of </a:t>
            </a:r>
            <a:r>
              <a:rPr lang="en-US" baseline="0" dirty="0" err="1"/>
              <a:t>Cervarix</a:t>
            </a:r>
            <a:r>
              <a:rPr lang="en-US" baseline="0" dirty="0"/>
              <a:t> produced by Glaxo Smith Kline, a vaccine that prevented sustained infections and dysplasia caused by HPV 16 and 18. Then in 2014, FDA licensed a 9-valent vaccine, Gardasil 9 that added oncogenic types 33, 31, 45, 51 and 58 to 6, 11, 16 and 18.</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21</a:t>
            </a:fld>
            <a:endParaRPr lang="en-US" altLang="en-US"/>
          </a:p>
        </p:txBody>
      </p:sp>
    </p:spTree>
    <p:extLst>
      <p:ext uri="{BB962C8B-B14F-4D97-AF65-F5344CB8AC3E}">
        <p14:creationId xmlns:p14="http://schemas.microsoft.com/office/powerpoint/2010/main" val="374245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way…it’s a made</a:t>
            </a:r>
            <a:r>
              <a:rPr lang="en-US" baseline="0" dirty="0"/>
              <a:t> up word, but will anyone besides me cop to wondering the “correct” way to pronounce “C-E-R-V-A-R-I-X”</a:t>
            </a:r>
          </a:p>
          <a:p>
            <a:r>
              <a:rPr lang="en-US" baseline="0" dirty="0"/>
              <a:t>We’ll in my opinion just one more sign that the apocalypse is upon us, one can go to </a:t>
            </a:r>
            <a:r>
              <a:rPr lang="en-US" baseline="0" dirty="0" err="1"/>
              <a:t>youtube</a:t>
            </a:r>
            <a:r>
              <a:rPr lang="en-US" baseline="0" dirty="0"/>
              <a:t> to learn the secret your doctor won’t tell you … its ”</a:t>
            </a:r>
            <a:r>
              <a:rPr lang="en-US" baseline="0" dirty="0" err="1"/>
              <a:t>cer</a:t>
            </a:r>
            <a:r>
              <a:rPr lang="en-US" baseline="0" dirty="0"/>
              <a:t>’-</a:t>
            </a:r>
            <a:r>
              <a:rPr lang="en-US" baseline="0" dirty="0" err="1"/>
              <a:t>vuh</a:t>
            </a:r>
            <a:r>
              <a:rPr lang="en-US" baseline="0" dirty="0"/>
              <a:t>-</a:t>
            </a:r>
            <a:r>
              <a:rPr lang="en-US" baseline="0" dirty="0" err="1"/>
              <a:t>rix</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22</a:t>
            </a:fld>
            <a:endParaRPr lang="en-US" altLang="en-US"/>
          </a:p>
        </p:txBody>
      </p:sp>
    </p:spTree>
    <p:extLst>
      <p:ext uri="{BB962C8B-B14F-4D97-AF65-F5344CB8AC3E}">
        <p14:creationId xmlns:p14="http://schemas.microsoft.com/office/powerpoint/2010/main" val="2496518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mind of the oncogenic</a:t>
            </a:r>
            <a:r>
              <a:rPr lang="en-US" baseline="0" dirty="0"/>
              <a:t> types in the first 2 licensed vaccines, 16 and 18 and the types added in Gardasil 9. We notice something indirect that is quite interesting and reassuring. Women with CIN2+ who had received any HPV vaccine prior to the date of diagnosis or CIN2+ types 16 and 18 were less commonly found and non-vaccine types were proportionally greater. This does not indicate that CIN caused by non-vaccine types was more frequent among unvaccinated women in absolute terms, simply that among those fewer cases of CIN2+ that were reported among women with any HPV vaccination, a higher proportion had non-vaccine HPV types in their cervical biopsy. This is exactly what we’d hope to see. When a vaccinated women does happen to get CIN2+ it’s less likely to be caused by a vaccine type, indicating protection by the vaccine. Since the 9-valent vaccine is quite new, we expect to see a slightly higher proportion of vaccinated women with CIN2+ caused by these types for the same reason. However the proportion isn’t meaningfully higher.</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23</a:t>
            </a:fld>
            <a:endParaRPr lang="en-US" altLang="en-US"/>
          </a:p>
        </p:txBody>
      </p:sp>
    </p:spTree>
    <p:extLst>
      <p:ext uri="{BB962C8B-B14F-4D97-AF65-F5344CB8AC3E}">
        <p14:creationId xmlns:p14="http://schemas.microsoft.com/office/powerpoint/2010/main" val="1356188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This shows proportion of HPV</a:t>
            </a:r>
            <a:r>
              <a:rPr lang="en-US" baseline="0" dirty="0"/>
              <a:t> types grouped into 16 and 18, protected by the first two HPV vaccines introduced, and 33, 31, 45, 51 and 58, protected by the more recent 9-valent vaccine and all others for women aged less than 30 at the time of CIN diagnosis by year of diagnosis. We’ve grouped women aged 18–20 years with women aged 21–29 because we had very few cases that were typed among women in the younger group. This is the same information presented in the previous slide. Even when you remember that most of these cases occurred in women who were beyond 13 years old when HPV vaccine became available, you see the relative proportions of the vaccine types 16 and 18 decreased from over 60% of lesions to 40 or 50% of lesions. While the non 16 and 18 types increased proportionally in turn. Again, exactly as we’d expect with vaccine preventing CIN2+ from 16 and 18 and no from the other types.</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24</a:t>
            </a:fld>
            <a:endParaRPr lang="en-US" altLang="en-US"/>
          </a:p>
        </p:txBody>
      </p:sp>
    </p:spTree>
    <p:extLst>
      <p:ext uri="{BB962C8B-B14F-4D97-AF65-F5344CB8AC3E}">
        <p14:creationId xmlns:p14="http://schemas.microsoft.com/office/powerpoint/2010/main" val="683834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slide on HPV type, we look at race by HPV types, again grouped by the two early vaccine oncogenic types, 16 and 18,</a:t>
            </a:r>
            <a:r>
              <a:rPr lang="en-US" baseline="0" dirty="0"/>
              <a:t> the additions in the 9-valent vaccine and all other HPV types. This is really fascinating. When we aggregate our data with the other 4 states that are conducting CIN2+ surveillance we see a similar trend. Other authors have noted as well. A higher proportion of Non-Hispanic white women have lesions caused by the vaccine types than non-Hispanic blacks, Hispanics and women of other races or whose race isn’t known. Correspondingly, the non-white groups have higher proportions of other HPV types. In theory, this could be seen by higher rates of vaccination among non-whites, giving more of them protection against 16 and 18, and in fact, according to the Oregon Immunization Program, the proportions of non-white adolescents that have received 1 or more HPV vaccination exceeds the proportion of white adolescents that received at least on HPV vaccination. On the other hand, similar racial differences were observed for HPV types prior to vaccine influenced data such as these. These differences most likely result from differences in sexual networks but they certainly point out the importance of additional subtype inclusion in the vaccine to minimize differential benefit by race. </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25</a:t>
            </a:fld>
            <a:endParaRPr lang="en-US" altLang="en-US"/>
          </a:p>
        </p:txBody>
      </p:sp>
    </p:spTree>
    <p:extLst>
      <p:ext uri="{BB962C8B-B14F-4D97-AF65-F5344CB8AC3E}">
        <p14:creationId xmlns:p14="http://schemas.microsoft.com/office/powerpoint/2010/main" val="3257465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I’ve done it. I’ve told you…Pap</a:t>
            </a:r>
            <a:r>
              <a:rPr lang="en-US" baseline="0" dirty="0"/>
              <a:t> smears and cervical </a:t>
            </a:r>
            <a:r>
              <a:rPr lang="en-US" baseline="0" dirty="0" err="1"/>
              <a:t>precancer</a:t>
            </a:r>
            <a:r>
              <a:rPr lang="en-US" baseline="0" dirty="0"/>
              <a:t> diagnoses have declined, cervical </a:t>
            </a:r>
            <a:r>
              <a:rPr lang="en-US" baseline="0" dirty="0" err="1"/>
              <a:t>precancers</a:t>
            </a:r>
            <a:r>
              <a:rPr lang="en-US" baseline="0" dirty="0"/>
              <a:t> occurring </a:t>
            </a:r>
            <a:r>
              <a:rPr lang="en-US" i="1" baseline="0" dirty="0"/>
              <a:t>might </a:t>
            </a:r>
            <a:r>
              <a:rPr lang="en-US" i="0" baseline="0" dirty="0"/>
              <a:t> have declined, and proportion of HPV types found in pre-cancers have changed…in directions consistent with protection by the vaccine against </a:t>
            </a:r>
            <a:r>
              <a:rPr lang="en-US" i="0" baseline="0" dirty="0" err="1"/>
              <a:t>precancer</a:t>
            </a:r>
            <a:r>
              <a:rPr lang="en-US" i="0" baseline="0" dirty="0"/>
              <a:t>.</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a:solidFill>
                  <a:srgbClr val="000000"/>
                </a:solidFill>
              </a:rPr>
              <a:pPr>
                <a:defRPr/>
              </a:pPr>
              <a:t>26</a:t>
            </a:fld>
            <a:endParaRPr lang="en-US" altLang="en-US">
              <a:solidFill>
                <a:srgbClr val="000000"/>
              </a:solidFill>
            </a:endParaRPr>
          </a:p>
        </p:txBody>
      </p:sp>
    </p:spTree>
    <p:extLst>
      <p:ext uri="{BB962C8B-B14F-4D97-AF65-F5344CB8AC3E}">
        <p14:creationId xmlns:p14="http://schemas.microsoft.com/office/powerpoint/2010/main" val="131476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B8932F-A422-4234-B13B-74A2B4F7AA27}" type="slidenum">
              <a:rPr lang="en-US" altLang="en-US" sz="1300"/>
              <a:pPr>
                <a:spcBef>
                  <a:spcPct val="0"/>
                </a:spcBef>
              </a:pPr>
              <a:t>3</a:t>
            </a:fld>
            <a:endParaRPr lang="en-US" alt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en-US" baseline="0" dirty="0">
                <a:latin typeface="Arial" panose="020B0604020202020204" pitchFamily="34" charset="0"/>
              </a:rPr>
              <a:t>A few facts about </a:t>
            </a:r>
            <a:r>
              <a:rPr lang="en-US" altLang="en-US" dirty="0">
                <a:latin typeface="Arial" panose="020B0604020202020204" pitchFamily="34" charset="0"/>
              </a:rPr>
              <a:t>Papillomaviruses in general. Papillomaviruses</a:t>
            </a:r>
            <a:r>
              <a:rPr lang="en-US" altLang="en-US" baseline="0" dirty="0">
                <a:latin typeface="Arial" panose="020B0604020202020204" pitchFamily="34" charset="0"/>
              </a:rPr>
              <a:t> </a:t>
            </a:r>
            <a:r>
              <a:rPr lang="en-US" altLang="en-US" dirty="0">
                <a:latin typeface="Arial" panose="020B0604020202020204" pitchFamily="34" charset="0"/>
              </a:rPr>
              <a:t>are a diverse group of viruses that infect skin and </a:t>
            </a:r>
            <a:r>
              <a:rPr lang="en-US" altLang="en-US" u="sng" dirty="0">
                <a:latin typeface="Arial" panose="020B0604020202020204" pitchFamily="34" charset="0"/>
              </a:rPr>
              <a:t>mucous membranes</a:t>
            </a:r>
            <a:r>
              <a:rPr lang="en-US" altLang="en-US" dirty="0">
                <a:latin typeface="Arial" panose="020B0604020202020204" pitchFamily="34" charset="0"/>
              </a:rPr>
              <a:t>. </a:t>
            </a:r>
            <a:r>
              <a:rPr lang="en-US" altLang="en-US" dirty="0" err="1">
                <a:latin typeface="Arial" panose="020B0604020202020204" pitchFamily="34" charset="0"/>
              </a:rPr>
              <a:t>Shope</a:t>
            </a:r>
            <a:r>
              <a:rPr lang="en-US" altLang="en-US" dirty="0">
                <a:latin typeface="Arial" panose="020B0604020202020204" pitchFamily="34" charset="0"/>
              </a:rPr>
              <a:t> first isolated PV from a</a:t>
            </a:r>
            <a:r>
              <a:rPr lang="en-US" altLang="en-US" baseline="0" dirty="0">
                <a:latin typeface="Arial" panose="020B0604020202020204" pitchFamily="34" charset="0"/>
              </a:rPr>
              <a:t> wart of a </a:t>
            </a:r>
            <a:r>
              <a:rPr lang="en-US" altLang="en-US" dirty="0">
                <a:latin typeface="Arial" panose="020B0604020202020204" pitchFamily="34" charset="0"/>
              </a:rPr>
              <a:t>cotton tail rabbit 1933. They are very species specific.</a:t>
            </a:r>
            <a:r>
              <a:rPr lang="en-US" altLang="en-US" baseline="0" dirty="0">
                <a:latin typeface="Arial" panose="020B0604020202020204" pitchFamily="34" charset="0"/>
              </a:rPr>
              <a:t> For example a human papillomavirus can’t ordinarily infect a rabbit nor can a rabbit virus infect a human.</a:t>
            </a:r>
            <a:endParaRPr lang="en-US" altLang="en-US" i="1" dirty="0">
              <a:latin typeface="Arial" panose="020B0604020202020204" pitchFamily="34" charset="0"/>
            </a:endParaRPr>
          </a:p>
        </p:txBody>
      </p:sp>
    </p:spTree>
    <p:extLst>
      <p:ext uri="{BB962C8B-B14F-4D97-AF65-F5344CB8AC3E}">
        <p14:creationId xmlns:p14="http://schemas.microsoft.com/office/powerpoint/2010/main" val="682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0D8EF8-7814-4029-B638-02955359E33F}" type="slidenum">
              <a:rPr lang="en-US" altLang="en-US" sz="1300"/>
              <a:pPr>
                <a:spcBef>
                  <a:spcPct val="0"/>
                </a:spcBef>
              </a:pPr>
              <a:t>4</a:t>
            </a:fld>
            <a:endParaRPr lang="en-US" altLang="en-US" sz="13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More than 100 different human types have been characterized. Most</a:t>
            </a:r>
            <a:r>
              <a:rPr lang="en-US" altLang="en-US" baseline="0" dirty="0">
                <a:latin typeface="Arial" panose="020B0604020202020204" pitchFamily="34" charset="0"/>
              </a:rPr>
              <a:t> do not cause cancer and are called non-oncogenic. They cause </a:t>
            </a:r>
            <a:r>
              <a:rPr lang="en-US" altLang="en-US" dirty="0" err="1">
                <a:latin typeface="Arial" panose="020B0604020202020204" pitchFamily="34" charset="0"/>
              </a:rPr>
              <a:t>cause</a:t>
            </a:r>
            <a:r>
              <a:rPr lang="en-US" altLang="en-US" dirty="0">
                <a:latin typeface="Arial" panose="020B0604020202020204" pitchFamily="34" charset="0"/>
              </a:rPr>
              <a:t> genital warts, respiratory </a:t>
            </a:r>
            <a:r>
              <a:rPr lang="en-US" altLang="en-US" dirty="0" err="1">
                <a:latin typeface="Arial" panose="020B0604020202020204" pitchFamily="34" charset="0"/>
              </a:rPr>
              <a:t>papillomas</a:t>
            </a:r>
            <a:r>
              <a:rPr lang="en-US" altLang="en-US" dirty="0">
                <a:latin typeface="Arial" panose="020B0604020202020204" pitchFamily="34" charset="0"/>
              </a:rPr>
              <a:t>, and</a:t>
            </a:r>
            <a:r>
              <a:rPr lang="en-US" altLang="en-US" baseline="0" dirty="0">
                <a:latin typeface="Arial" panose="020B0604020202020204" pitchFamily="34" charset="0"/>
              </a:rPr>
              <a:t> very often</a:t>
            </a:r>
            <a:r>
              <a:rPr lang="en-US" altLang="en-US" dirty="0">
                <a:latin typeface="Arial" panose="020B0604020202020204" pitchFamily="34" charset="0"/>
              </a:rPr>
              <a:t> no visible lesions at all. </a:t>
            </a:r>
            <a:r>
              <a:rPr lang="en-US" altLang="en-US" baseline="0" dirty="0">
                <a:latin typeface="Arial" panose="020B0604020202020204" pitchFamily="34" charset="0"/>
              </a:rPr>
              <a:t> In particular two non-oncogenic types (6 and 11) cause almost all genital warts and many minor abnormalities on Pap smears.</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About </a:t>
            </a:r>
            <a:r>
              <a:rPr lang="en-US" altLang="en-US" dirty="0">
                <a:latin typeface="Arial" panose="020B0604020202020204" pitchFamily="34" charset="0"/>
              </a:rPr>
              <a:t>15 types can</a:t>
            </a:r>
            <a:r>
              <a:rPr lang="en-US" altLang="en-US" baseline="0" dirty="0">
                <a:latin typeface="Arial" panose="020B0604020202020204" pitchFamily="34" charset="0"/>
              </a:rPr>
              <a:t> </a:t>
            </a:r>
            <a:r>
              <a:rPr lang="en-US" altLang="en-US" dirty="0">
                <a:latin typeface="Arial" panose="020B0604020202020204" pitchFamily="34" charset="0"/>
              </a:rPr>
              <a:t>cause cancer and are known as oncogenic HPV. They’re listed in rank order</a:t>
            </a:r>
            <a:r>
              <a:rPr lang="en-US" altLang="en-US" baseline="0" dirty="0">
                <a:latin typeface="Arial" panose="020B0604020202020204" pitchFamily="34" charset="0"/>
              </a:rPr>
              <a:t> of the proportion of worldwide cervical cancers they are believed to cause. </a:t>
            </a:r>
            <a:r>
              <a:rPr lang="en-US" altLang="en-US" dirty="0">
                <a:latin typeface="Arial" panose="020B0604020202020204" pitchFamily="34" charset="0"/>
              </a:rPr>
              <a:t>Before HPV vaccine introduction, types 16 and</a:t>
            </a:r>
            <a:r>
              <a:rPr lang="en-US" altLang="en-US" baseline="0" dirty="0">
                <a:latin typeface="Arial" panose="020B0604020202020204" pitchFamily="34" charset="0"/>
              </a:rPr>
              <a:t> 18 caused about 75% of cervical cancer in the US. </a:t>
            </a:r>
            <a:r>
              <a:rPr lang="en-US" altLang="en-US" dirty="0">
                <a:latin typeface="Arial" panose="020B0604020202020204" pitchFamily="34" charset="0"/>
              </a:rPr>
              <a:t>16 and 18 along with the other types listed caused well over 90% of all cervical cancer. </a:t>
            </a:r>
          </a:p>
        </p:txBody>
      </p:sp>
    </p:spTree>
    <p:extLst>
      <p:ext uri="{BB962C8B-B14F-4D97-AF65-F5344CB8AC3E}">
        <p14:creationId xmlns:p14="http://schemas.microsoft.com/office/powerpoint/2010/main" val="143294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taxonomy gets</a:t>
            </a:r>
            <a:r>
              <a:rPr lang="en-US" baseline="0" dirty="0"/>
              <a:t> complicated fast. There are 16 papilloma virus genus's, indicated by the outer arcs in the diagram. Species are indicated by smaller arcs within a genus, then types within species by numbers. The ability to cause cancer is related to the species. Species A9, that includes type 16, the most common cause of cervical cancer worldwide has the most oncogenic types, followed by A7 that includes HPV type 18.</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5</a:t>
            </a:fld>
            <a:endParaRPr lang="en-US" altLang="en-US"/>
          </a:p>
        </p:txBody>
      </p:sp>
    </p:spTree>
    <p:extLst>
      <p:ext uri="{BB962C8B-B14F-4D97-AF65-F5344CB8AC3E}">
        <p14:creationId xmlns:p14="http://schemas.microsoft.com/office/powerpoint/2010/main" val="322683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D7BF3C-B73A-458B-804D-C9E83F57E8F3}" type="slidenum">
              <a:rPr lang="en-US" altLang="en-US" sz="1300"/>
              <a:pPr>
                <a:spcBef>
                  <a:spcPct val="0"/>
                </a:spcBef>
              </a:pPr>
              <a:t>6</a:t>
            </a:fld>
            <a:endParaRPr lang="en-US" altLang="en-US"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dirty="0"/>
              <a:t>This</a:t>
            </a:r>
            <a:r>
              <a:rPr lang="en-US" baseline="0" dirty="0"/>
              <a:t> is a cartoon representing a cross-section of the microscopic appearance of surface of the cervix during infection with HPV. </a:t>
            </a:r>
          </a:p>
          <a:p>
            <a:pPr eaLnBrk="1" hangingPunct="1"/>
            <a:r>
              <a:rPr lang="en-US" baseline="0" dirty="0"/>
              <a:t>Think of the top of the diagram as the outside surface. </a:t>
            </a:r>
          </a:p>
          <a:p>
            <a:pPr eaLnBrk="1" hangingPunct="1"/>
            <a:r>
              <a:rPr lang="en-US" dirty="0"/>
              <a:t>To establish infection, the virus has to infect basal cells at the bottom, that are long lived and sort of multipurpose,</a:t>
            </a:r>
            <a:r>
              <a:rPr lang="en-US" baseline="0" dirty="0"/>
              <a:t> not physically tough like the surface cells.  </a:t>
            </a:r>
          </a:p>
          <a:p>
            <a:pPr eaLnBrk="1" hangingPunct="1"/>
            <a:r>
              <a:rPr lang="en-US" baseline="0" dirty="0"/>
              <a:t>But when they divide, their progeny ascend to the surface and change, or differentiate, into very specific cells that make up the surface. </a:t>
            </a:r>
          </a:p>
          <a:p>
            <a:pPr eaLnBrk="1" hangingPunct="1"/>
            <a:r>
              <a:rPr lang="en-US" baseline="0" dirty="0"/>
              <a:t>Tiny abrasions, such as those that happen with sexual intercourse </a:t>
            </a:r>
            <a:r>
              <a:rPr lang="en-US" dirty="0"/>
              <a:t>enable viruses sluffed</a:t>
            </a:r>
            <a:r>
              <a:rPr lang="en-US" baseline="0" dirty="0"/>
              <a:t> from the skin of a partner </a:t>
            </a:r>
            <a:r>
              <a:rPr lang="en-US" dirty="0"/>
              <a:t>to gain access to the basal layer cells. </a:t>
            </a:r>
          </a:p>
          <a:p>
            <a:pPr eaLnBrk="1" hangingPunct="1"/>
            <a:r>
              <a:rPr lang="en-US" dirty="0"/>
              <a:t>The viruses</a:t>
            </a:r>
            <a:r>
              <a:rPr lang="en-US" baseline="0" dirty="0"/>
              <a:t> are taken up by the basal layer cells and the virus’s genetic material—lets call it the virus’s chromosome even though that’s not a technically correct usage—takes up residence inside the basal cell nucleus. The  virus depends on the cells to read its chromosomes and make the proteins necessary to produce new copies of the virus. </a:t>
            </a:r>
          </a:p>
          <a:p>
            <a:pPr eaLnBrk="1" hangingPunct="1"/>
            <a:r>
              <a:rPr lang="en-US" baseline="0" dirty="0"/>
              <a:t>But basal cells don’t readily read the viral genes, so they don’t make new viruses. </a:t>
            </a:r>
          </a:p>
          <a:p>
            <a:pPr eaLnBrk="1" hangingPunct="1"/>
            <a:r>
              <a:rPr lang="en-US" baseline="0" dirty="0"/>
              <a:t>But when the basal cells divide, their progeny start ascending to the surface via the intermediate </a:t>
            </a:r>
            <a:r>
              <a:rPr lang="en-US" baseline="0" dirty="0" err="1"/>
              <a:t>suprabasal</a:t>
            </a:r>
            <a:r>
              <a:rPr lang="en-US" baseline="0" dirty="0"/>
              <a:t> layers and begin to differentiate into surface cells. These differentiating cells read the viral genes much more actively and produce new viruses that are released as the cells ascend and are sloughed off. </a:t>
            </a:r>
          </a:p>
          <a:p>
            <a:pPr eaLnBrk="1" hangingPunct="1"/>
            <a:r>
              <a:rPr lang="en-US" dirty="0"/>
              <a:t>The presence of the virus causes microscopically</a:t>
            </a:r>
            <a:r>
              <a:rPr lang="en-US" baseline="0" dirty="0"/>
              <a:t> </a:t>
            </a:r>
            <a:r>
              <a:rPr lang="en-US" dirty="0"/>
              <a:t>visible</a:t>
            </a:r>
            <a:r>
              <a:rPr lang="en-US" baseline="0" dirty="0"/>
              <a:t> abnormalities</a:t>
            </a:r>
            <a:r>
              <a:rPr lang="en-US" dirty="0"/>
              <a:t>, including papillomatosis—small</a:t>
            </a:r>
            <a:r>
              <a:rPr lang="en-US" baseline="0" dirty="0"/>
              <a:t> elevations on the surface</a:t>
            </a:r>
            <a:r>
              <a:rPr lang="en-US" dirty="0"/>
              <a:t>, </a:t>
            </a:r>
          </a:p>
          <a:p>
            <a:pPr eaLnBrk="1" hangingPunct="1"/>
            <a:r>
              <a:rPr lang="en-US" dirty="0"/>
              <a:t>parakeratosis—retention</a:t>
            </a:r>
            <a:r>
              <a:rPr lang="en-US" baseline="0" dirty="0"/>
              <a:t> of the nucleus, </a:t>
            </a:r>
            <a:r>
              <a:rPr lang="en-US" dirty="0"/>
              <a:t> </a:t>
            </a:r>
          </a:p>
          <a:p>
            <a:pPr eaLnBrk="1" hangingPunct="1"/>
            <a:r>
              <a:rPr lang="en-US" dirty="0"/>
              <a:t>and </a:t>
            </a:r>
            <a:r>
              <a:rPr lang="en-US" dirty="0" err="1"/>
              <a:t>koilocytosis</a:t>
            </a:r>
            <a:r>
              <a:rPr lang="en-US" dirty="0"/>
              <a:t>—larger</a:t>
            </a:r>
            <a:r>
              <a:rPr lang="en-US" baseline="0" dirty="0"/>
              <a:t> darker staining nuclei that often have a halo around the nucleus</a:t>
            </a:r>
            <a:r>
              <a:rPr lang="en-US" dirty="0"/>
              <a:t>. </a:t>
            </a:r>
            <a:endParaRPr lang="en-US" altLang="en-US" dirty="0">
              <a:latin typeface="Arial" panose="020B0604020202020204" pitchFamily="34" charset="0"/>
            </a:endParaRPr>
          </a:p>
        </p:txBody>
      </p:sp>
    </p:spTree>
    <p:extLst>
      <p:ext uri="{BB962C8B-B14F-4D97-AF65-F5344CB8AC3E}">
        <p14:creationId xmlns:p14="http://schemas.microsoft.com/office/powerpoint/2010/main" val="16270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HPV infections, including oncogenic</a:t>
            </a:r>
            <a:r>
              <a:rPr lang="en-US" baseline="0" dirty="0"/>
              <a:t> types such as HPV 16, don’t persist and are relatively quickly eliminated through natural immunity. </a:t>
            </a:r>
          </a:p>
          <a:p>
            <a:r>
              <a:rPr lang="en-US" baseline="0" dirty="0"/>
              <a:t>Sometimes, infections persist for longer than a few months. </a:t>
            </a:r>
          </a:p>
          <a:p>
            <a:r>
              <a:rPr lang="en-US" baseline="0" dirty="0"/>
              <a:t>Sometimes, when persistent infection </a:t>
            </a:r>
            <a:r>
              <a:rPr lang="en-US" dirty="0"/>
              <a:t>by an oncogenic type</a:t>
            </a:r>
            <a:r>
              <a:rPr lang="en-US" baseline="0" dirty="0"/>
              <a:t> occurs, minor </a:t>
            </a:r>
            <a:r>
              <a:rPr lang="en-US" dirty="0"/>
              <a:t>benign changes</a:t>
            </a:r>
            <a:r>
              <a:rPr lang="en-US" baseline="0" dirty="0"/>
              <a:t> or</a:t>
            </a:r>
            <a:r>
              <a:rPr lang="en-US" dirty="0"/>
              <a:t> low-grade dysplasia, also</a:t>
            </a:r>
            <a:r>
              <a:rPr lang="en-US" baseline="0" dirty="0"/>
              <a:t> called cervical intraepithelial neoplasia or CIN appear. </a:t>
            </a:r>
          </a:p>
          <a:p>
            <a:r>
              <a:rPr lang="en-US" baseline="0" dirty="0"/>
              <a:t>In mild dysplasia</a:t>
            </a:r>
            <a:r>
              <a:rPr lang="en-US" dirty="0"/>
              <a:t> or CIN</a:t>
            </a:r>
            <a:r>
              <a:rPr lang="en-US" baseline="0" dirty="0"/>
              <a:t> 1, </a:t>
            </a:r>
            <a:r>
              <a:rPr lang="en-US" dirty="0"/>
              <a:t>cells</a:t>
            </a:r>
            <a:r>
              <a:rPr lang="en-US" baseline="0" dirty="0"/>
              <a:t> near the basal layer fail to differentiate as quickly, and show nuclear changes called </a:t>
            </a:r>
            <a:r>
              <a:rPr lang="en-US" baseline="0" dirty="0" err="1"/>
              <a:t>koilocytosis</a:t>
            </a:r>
            <a:r>
              <a:rPr lang="en-US" baseline="0" dirty="0"/>
              <a:t>. </a:t>
            </a:r>
          </a:p>
          <a:p>
            <a:r>
              <a:rPr lang="en-US" baseline="0" dirty="0"/>
              <a:t>None of this is evident upon inspecting the cervix without magnification using a </a:t>
            </a:r>
            <a:r>
              <a:rPr lang="en-US" baseline="0" dirty="0" err="1"/>
              <a:t>colposcope</a:t>
            </a:r>
            <a:r>
              <a:rPr lang="en-US" baseline="0" dirty="0"/>
              <a:t>, taking a sample of surface cells—a Pap smear, or taking a small piece of the cervix, a biopsy, for examination by a pathologist. </a:t>
            </a:r>
          </a:p>
          <a:p>
            <a:r>
              <a:rPr lang="en-US" baseline="0" dirty="0"/>
              <a:t>Most CIN resolves on its own. </a:t>
            </a:r>
          </a:p>
          <a:p>
            <a:r>
              <a:rPr lang="en-US" baseline="0" dirty="0"/>
              <a:t>Sometimes sustained infection by oncogenic types causes more substantial changes where undifferentiated cells occupy most of or even all of the thickness of the epithelium. This condition is recognized as moderate or severe dysplasia or CIN 2 or CIN 3 depending on how much of the full thickness of the mucosal skin is involved. CIN3 and Carcinoma in Situ are generally thought of as synonyms. </a:t>
            </a:r>
          </a:p>
          <a:p>
            <a:r>
              <a:rPr lang="en-US" baseline="0" dirty="0"/>
              <a:t>Frank cancer, also known as invasive c</a:t>
            </a:r>
            <a:r>
              <a:rPr lang="en-US" dirty="0"/>
              <a:t>arcinoma is present when undifferentiated cells</a:t>
            </a:r>
            <a:r>
              <a:rPr lang="en-US" baseline="0" dirty="0"/>
              <a:t> invade the dermis tissue below the basal layer.</a:t>
            </a:r>
          </a:p>
          <a:p>
            <a:r>
              <a:rPr lang="en-US" dirty="0"/>
              <a:t>In most cases, the interval from inoculation</a:t>
            </a:r>
            <a:r>
              <a:rPr lang="en-US" baseline="0" dirty="0"/>
              <a:t> with an oncogenic HPV virus until development of cancer—the incubation period if you will—takes 5 to 20 years. </a:t>
            </a:r>
          </a:p>
          <a:p>
            <a:r>
              <a:rPr lang="en-US" baseline="0" dirty="0"/>
              <a:t>Pap smears can detect CIN1, 2 and 3, and women with these abnormalities can be treated to prevent development of invasive cancer. That is why Pap smears have been such an effective tool for reducing Cervical Cancer over the past 60 or 70 years. </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7</a:t>
            </a:fld>
            <a:endParaRPr lang="en-US" altLang="en-US"/>
          </a:p>
        </p:txBody>
      </p:sp>
    </p:spTree>
    <p:extLst>
      <p:ext uri="{BB962C8B-B14F-4D97-AF65-F5344CB8AC3E}">
        <p14:creationId xmlns:p14="http://schemas.microsoft.com/office/powerpoint/2010/main" val="2940729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Altogether</a:t>
            </a:r>
            <a:r>
              <a:rPr lang="en-US" baseline="0" dirty="0"/>
              <a:t> this process takes years. </a:t>
            </a:r>
          </a:p>
          <a:p>
            <a:r>
              <a:rPr lang="en-US" dirty="0"/>
              <a:t>Here’s a cartoon depiction</a:t>
            </a:r>
            <a:r>
              <a:rPr lang="en-US" baseline="0" dirty="0"/>
              <a:t> of the typical time courses of HPV-related cervical events starting at the time women to engage in vaginal intercourse. HPV infections are very common. Approximately 50% of women will have had at least one cervical or vaginal HPV infection within 2 years of first sexual intercourse and over 80% of women will have such an infection in their lifetime. Nearly all of these regress or resolve on their own. In a small number of cases infections with oncogenic types persist and the first </a:t>
            </a:r>
            <a:r>
              <a:rPr lang="en-US" baseline="0" dirty="0" err="1"/>
              <a:t>precancers</a:t>
            </a:r>
            <a:r>
              <a:rPr lang="en-US" baseline="0" dirty="0"/>
              <a:t> can be observed 2 to 10 years after exposure, left untreated, many of these will also resolve but invasive cancer will occur a few within 5 to 25 years in a very small proportion of women originally exposed if the </a:t>
            </a:r>
            <a:r>
              <a:rPr lang="en-US" baseline="0" dirty="0" err="1"/>
              <a:t>prelimary</a:t>
            </a:r>
            <a:r>
              <a:rPr lang="en-US" baseline="0" dirty="0"/>
              <a:t> CIN 2 and 3 are not identified by Pap smears.</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8</a:t>
            </a:fld>
            <a:endParaRPr lang="en-US" altLang="en-US"/>
          </a:p>
        </p:txBody>
      </p:sp>
    </p:spTree>
    <p:extLst>
      <p:ext uri="{BB962C8B-B14F-4D97-AF65-F5344CB8AC3E}">
        <p14:creationId xmlns:p14="http://schemas.microsoft.com/office/powerpoint/2010/main" val="29113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program we operate at Oregon Health Authority monitors occurrence of HPV-related CIN2+ disease among women aged 18 years and older who live in the Portland metropolitan area. It’s pretty simple. A woman goes in for a routine Pap smear with her regular provider depicted in the upper left. The pathologist looks at the Pap smear slide in a microscope notices cellular changes like </a:t>
            </a:r>
            <a:r>
              <a:rPr lang="en-US" baseline="0" dirty="0" err="1"/>
              <a:t>koilocytosis</a:t>
            </a:r>
            <a:r>
              <a:rPr lang="en-US" baseline="0" dirty="0"/>
              <a:t> and parakeratosis and reports that the Pap smear is consistent with CIN2 or CIN3. The woman returns to her physician who gives her the disappointing news and refers her for a biopsy of the cervix done with the aid of a special low-power microscope called a </a:t>
            </a:r>
            <a:r>
              <a:rPr lang="en-US" baseline="0" dirty="0" err="1"/>
              <a:t>colposcope</a:t>
            </a:r>
            <a:r>
              <a:rPr lang="en-US" baseline="0" dirty="0"/>
              <a:t>. The biopsy is read by the pathologist. If the pathologist determines that CIN 2 or CIN 3 is present, then the pathologist must send an electronic copy of his or her report over the wires to OHA. In turn OHA asks the pathologist to send a sample from the biopsy to CDC. CDC tests the tissue for HPV types and sends those results to OHA. In turn, we report the incidence of CIN2+ and the types of HPV found.</a:t>
            </a:r>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9</a:t>
            </a:fld>
            <a:endParaRPr lang="en-US" altLang="en-US"/>
          </a:p>
        </p:txBody>
      </p:sp>
    </p:spTree>
    <p:extLst>
      <p:ext uri="{BB962C8B-B14F-4D97-AF65-F5344CB8AC3E}">
        <p14:creationId xmlns:p14="http://schemas.microsoft.com/office/powerpoint/2010/main" val="288874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F7EDDBBB-49BF-4BD9-8F2E-59ECA856398E}" type="slidenum">
              <a:rPr lang="en-US" altLang="en-US"/>
              <a:pPr>
                <a:defRPr/>
              </a:pPr>
              <a:t>‹#›</a:t>
            </a:fld>
            <a:endParaRPr lang="en-US" altLang="en-US"/>
          </a:p>
        </p:txBody>
      </p:sp>
      <p:sp>
        <p:nvSpPr>
          <p:cNvPr id="5" name="Date Placeholder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98193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F19EBA8C-B892-4993-A9E4-BF84230C7853}" type="slidenum">
              <a:rPr lang="en-US" altLang="en-US"/>
              <a:pPr>
                <a:defRPr/>
              </a:pPr>
              <a:t>‹#›</a:t>
            </a:fld>
            <a:endParaRPr lang="en-US" altLang="en-US"/>
          </a:p>
        </p:txBody>
      </p:sp>
      <p:sp>
        <p:nvSpPr>
          <p:cNvPr id="5" name="Date Placeholder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44017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4EB7741F-E8F8-4FA2-AE88-524C18A3E563}" type="slidenum">
              <a:rPr lang="en-US" altLang="en-US"/>
              <a:pPr>
                <a:defRPr/>
              </a:pPr>
              <a:t>‹#›</a:t>
            </a:fld>
            <a:endParaRPr lang="en-US" altLang="en-US"/>
          </a:p>
        </p:txBody>
      </p:sp>
      <p:sp>
        <p:nvSpPr>
          <p:cNvPr id="5" name="Date Placeholder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636408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4DC33701-A411-49C6-B058-1DB54623D0E2}" type="slidenum">
              <a:rPr lang="en-US" altLang="en-US"/>
              <a:pPr>
                <a:defRPr/>
              </a:pPr>
              <a:t>‹#›</a:t>
            </a:fld>
            <a:endParaRPr lang="en-US" altLang="en-US"/>
          </a:p>
        </p:txBody>
      </p:sp>
      <p:sp>
        <p:nvSpPr>
          <p:cNvPr id="5" name="Date Placeholder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21596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CAE6BFB9-C079-49D2-9A59-812A94D88FE5}" type="slidenum">
              <a:rPr lang="en-US" altLang="en-US"/>
              <a:pPr>
                <a:defRPr/>
              </a:pPr>
              <a:t>‹#›</a:t>
            </a:fld>
            <a:endParaRPr lang="en-US" altLang="en-US"/>
          </a:p>
        </p:txBody>
      </p:sp>
      <p:sp>
        <p:nvSpPr>
          <p:cNvPr id="5" name="Date Placeholder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683780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673E4D-A225-42E2-A819-9DAE3AA09C75}" type="slidenum">
              <a:rPr lang="en-US" altLang="en-US"/>
              <a:pPr>
                <a:defRPr/>
              </a:pPr>
              <a:t>‹#›</a:t>
            </a:fld>
            <a:endParaRPr lang="en-US" altLang="en-US"/>
          </a:p>
        </p:txBody>
      </p:sp>
    </p:spTree>
    <p:extLst>
      <p:ext uri="{BB962C8B-B14F-4D97-AF65-F5344CB8AC3E}">
        <p14:creationId xmlns:p14="http://schemas.microsoft.com/office/powerpoint/2010/main" val="1358127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D11DDF-40C6-4121-B548-465121590D3C}" type="slidenum">
              <a:rPr lang="en-US" altLang="en-US"/>
              <a:pPr>
                <a:defRPr/>
              </a:pPr>
              <a:t>‹#›</a:t>
            </a:fld>
            <a:endParaRPr lang="en-US" altLang="en-US"/>
          </a:p>
        </p:txBody>
      </p:sp>
    </p:spTree>
    <p:extLst>
      <p:ext uri="{BB962C8B-B14F-4D97-AF65-F5344CB8AC3E}">
        <p14:creationId xmlns:p14="http://schemas.microsoft.com/office/powerpoint/2010/main" val="59918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BFFD3A-00F4-46DD-B109-762B4AAAF9B9}" type="slidenum">
              <a:rPr lang="en-US" altLang="en-US"/>
              <a:pPr>
                <a:defRPr/>
              </a:pPr>
              <a:t>‹#›</a:t>
            </a:fld>
            <a:endParaRPr lang="en-US" altLang="en-US"/>
          </a:p>
        </p:txBody>
      </p:sp>
    </p:spTree>
    <p:extLst>
      <p:ext uri="{BB962C8B-B14F-4D97-AF65-F5344CB8AC3E}">
        <p14:creationId xmlns:p14="http://schemas.microsoft.com/office/powerpoint/2010/main" val="2062721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534C2A-0C2E-4C18-91CE-1CC570FECFE6}" type="slidenum">
              <a:rPr lang="en-US" altLang="en-US"/>
              <a:pPr>
                <a:defRPr/>
              </a:pPr>
              <a:t>‹#›</a:t>
            </a:fld>
            <a:endParaRPr lang="en-US" altLang="en-US"/>
          </a:p>
        </p:txBody>
      </p:sp>
    </p:spTree>
    <p:extLst>
      <p:ext uri="{BB962C8B-B14F-4D97-AF65-F5344CB8AC3E}">
        <p14:creationId xmlns:p14="http://schemas.microsoft.com/office/powerpoint/2010/main" val="3023820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7A9D67-77DE-4B5B-BA73-9AB73022EB22}" type="slidenum">
              <a:rPr lang="en-US" altLang="en-US"/>
              <a:pPr>
                <a:defRPr/>
              </a:pPr>
              <a:t>‹#›</a:t>
            </a:fld>
            <a:endParaRPr lang="en-US" altLang="en-US"/>
          </a:p>
        </p:txBody>
      </p:sp>
    </p:spTree>
    <p:extLst>
      <p:ext uri="{BB962C8B-B14F-4D97-AF65-F5344CB8AC3E}">
        <p14:creationId xmlns:p14="http://schemas.microsoft.com/office/powerpoint/2010/main" val="390726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97AB09-EF60-4E94-BE4D-9901375C18A1}" type="slidenum">
              <a:rPr lang="en-US" altLang="en-US"/>
              <a:pPr>
                <a:defRPr/>
              </a:pPr>
              <a:t>‹#›</a:t>
            </a:fld>
            <a:endParaRPr lang="en-US" altLang="en-US"/>
          </a:p>
        </p:txBody>
      </p:sp>
    </p:spTree>
    <p:extLst>
      <p:ext uri="{BB962C8B-B14F-4D97-AF65-F5344CB8AC3E}">
        <p14:creationId xmlns:p14="http://schemas.microsoft.com/office/powerpoint/2010/main" val="364812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5E719150-DD3F-4056-8CEC-AFFE02305E9F}" type="slidenum">
              <a:rPr lang="en-US" altLang="en-US"/>
              <a:pPr>
                <a:defRPr/>
              </a:pPr>
              <a:t>‹#›</a:t>
            </a:fld>
            <a:endParaRPr lang="en-US" altLang="en-US"/>
          </a:p>
        </p:txBody>
      </p:sp>
      <p:sp>
        <p:nvSpPr>
          <p:cNvPr id="5" name="Date Placeholder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075899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D62FF9-224F-4588-86A9-C378903F5C43}" type="slidenum">
              <a:rPr lang="en-US" altLang="en-US"/>
              <a:pPr>
                <a:defRPr/>
              </a:pPr>
              <a:t>‹#›</a:t>
            </a:fld>
            <a:endParaRPr lang="en-US" altLang="en-US"/>
          </a:p>
        </p:txBody>
      </p:sp>
    </p:spTree>
    <p:extLst>
      <p:ext uri="{BB962C8B-B14F-4D97-AF65-F5344CB8AC3E}">
        <p14:creationId xmlns:p14="http://schemas.microsoft.com/office/powerpoint/2010/main" val="3551790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56235C-734B-4DD4-BD25-07C1AB359D13}" type="slidenum">
              <a:rPr lang="en-US" altLang="en-US"/>
              <a:pPr>
                <a:defRPr/>
              </a:pPr>
              <a:t>‹#›</a:t>
            </a:fld>
            <a:endParaRPr lang="en-US" altLang="en-US"/>
          </a:p>
        </p:txBody>
      </p:sp>
    </p:spTree>
    <p:extLst>
      <p:ext uri="{BB962C8B-B14F-4D97-AF65-F5344CB8AC3E}">
        <p14:creationId xmlns:p14="http://schemas.microsoft.com/office/powerpoint/2010/main" val="3518400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DAA1EA-6045-4D62-A88A-E2BDE99F8A48}" type="slidenum">
              <a:rPr lang="en-US" altLang="en-US"/>
              <a:pPr>
                <a:defRPr/>
              </a:pPr>
              <a:t>‹#›</a:t>
            </a:fld>
            <a:endParaRPr lang="en-US" altLang="en-US"/>
          </a:p>
        </p:txBody>
      </p:sp>
    </p:spTree>
    <p:extLst>
      <p:ext uri="{BB962C8B-B14F-4D97-AF65-F5344CB8AC3E}">
        <p14:creationId xmlns:p14="http://schemas.microsoft.com/office/powerpoint/2010/main" val="352597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A4BA24-C5E4-4963-9E1A-0D4C063E540A}" type="slidenum">
              <a:rPr lang="en-US" altLang="en-US"/>
              <a:pPr>
                <a:defRPr/>
              </a:pPr>
              <a:t>‹#›</a:t>
            </a:fld>
            <a:endParaRPr lang="en-US" altLang="en-US"/>
          </a:p>
        </p:txBody>
      </p:sp>
    </p:spTree>
    <p:extLst>
      <p:ext uri="{BB962C8B-B14F-4D97-AF65-F5344CB8AC3E}">
        <p14:creationId xmlns:p14="http://schemas.microsoft.com/office/powerpoint/2010/main" val="414644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8E0758-5CF3-4AC9-AEE5-405717C755C6}" type="slidenum">
              <a:rPr lang="en-US" altLang="en-US"/>
              <a:pPr>
                <a:defRPr/>
              </a:pPr>
              <a:t>‹#›</a:t>
            </a:fld>
            <a:endParaRPr lang="en-US" altLang="en-US"/>
          </a:p>
        </p:txBody>
      </p:sp>
    </p:spTree>
    <p:extLst>
      <p:ext uri="{BB962C8B-B14F-4D97-AF65-F5344CB8AC3E}">
        <p14:creationId xmlns:p14="http://schemas.microsoft.com/office/powerpoint/2010/main" val="2990620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D148E-F408-4173-B8A8-D47D910D3E99}" type="slidenum">
              <a:rPr lang="en-US" altLang="en-US"/>
              <a:pPr>
                <a:defRPr/>
              </a:pPr>
              <a:t>‹#›</a:t>
            </a:fld>
            <a:endParaRPr lang="en-US" altLang="en-US"/>
          </a:p>
        </p:txBody>
      </p:sp>
    </p:spTree>
    <p:extLst>
      <p:ext uri="{BB962C8B-B14F-4D97-AF65-F5344CB8AC3E}">
        <p14:creationId xmlns:p14="http://schemas.microsoft.com/office/powerpoint/2010/main" val="802355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9"/>
          <p:cNvSpPr>
            <a:spLocks noChangeArrowheads="1"/>
          </p:cNvSpPr>
          <p:nvPr/>
        </p:nvSpPr>
        <p:spPr bwMode="auto">
          <a:xfrm>
            <a:off x="3124200" y="63246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defRPr/>
            </a:pPr>
            <a:endParaRPr lang="en-US" altLang="en-US" sz="1200" dirty="0">
              <a:solidFill>
                <a:srgbClr val="005595"/>
              </a:solidFill>
              <a:latin typeface="Arial" panose="020B0604020202020204" pitchFamily="34" charset="0"/>
            </a:endParaRPr>
          </a:p>
        </p:txBody>
      </p:sp>
      <p:sp>
        <p:nvSpPr>
          <p:cNvPr id="6" name="Text Box 16"/>
          <p:cNvSpPr txBox="1">
            <a:spLocks noChangeArrowheads="1"/>
          </p:cNvSpPr>
          <p:nvPr userDrawn="1"/>
        </p:nvSpPr>
        <p:spPr bwMode="auto">
          <a:xfrm>
            <a:off x="1066800" y="5583238"/>
            <a:ext cx="32004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20000"/>
              </a:spcBef>
              <a:defRPr/>
            </a:pPr>
            <a:endParaRPr lang="en-US" altLang="en-US" sz="1200" dirty="0">
              <a:solidFill>
                <a:srgbClr val="FFFFFF"/>
              </a:solidFill>
              <a:latin typeface="Arial" panose="020B0604020202020204" pitchFamily="34" charset="0"/>
            </a:endParaRPr>
          </a:p>
        </p:txBody>
      </p:sp>
      <p:sp>
        <p:nvSpPr>
          <p:cNvPr id="6146" name="Rectangle 2"/>
          <p:cNvSpPr>
            <a:spLocks noGrp="1" noChangeArrowheads="1"/>
          </p:cNvSpPr>
          <p:nvPr>
            <p:ph type="ctrTitle"/>
          </p:nvPr>
        </p:nvSpPr>
        <p:spPr>
          <a:xfrm>
            <a:off x="685800" y="682625"/>
            <a:ext cx="7772400" cy="1470025"/>
          </a:xfrm>
        </p:spPr>
        <p:txBody>
          <a:bodyPr/>
          <a:lstStyle>
            <a:lvl1pPr algn="ctr">
              <a:defRPr baseline="0"/>
            </a:lvl1pPr>
          </a:lstStyle>
          <a:p>
            <a:pPr lvl="0"/>
            <a:r>
              <a:rPr lang="en-US" altLang="en-US" noProof="0"/>
              <a:t>Click to edit Master title style</a:t>
            </a:r>
            <a:endParaRPr lang="en-US" altLang="en-US" noProof="0" dirty="0"/>
          </a:p>
        </p:txBody>
      </p:sp>
      <p:sp>
        <p:nvSpPr>
          <p:cNvPr id="6147" name="Rectangle 3"/>
          <p:cNvSpPr>
            <a:spLocks noGrp="1" noChangeArrowheads="1"/>
          </p:cNvSpPr>
          <p:nvPr>
            <p:ph type="subTitle" idx="1"/>
          </p:nvPr>
        </p:nvSpPr>
        <p:spPr>
          <a:xfrm>
            <a:off x="1219200" y="3579225"/>
            <a:ext cx="6400800" cy="1752600"/>
          </a:xfrm>
        </p:spPr>
        <p:txBody>
          <a:bodyPr/>
          <a:lstStyle>
            <a:lvl1pPr marL="0" indent="0" algn="ctr">
              <a:buFontTx/>
              <a:buNone/>
              <a:defRPr sz="1400" baseline="0"/>
            </a:lvl1pPr>
          </a:lstStyle>
          <a:p>
            <a:pPr lvl="0"/>
            <a:r>
              <a:rPr lang="en-US" altLang="en-US" noProof="0"/>
              <a:t>Click to edit Master subtitle style</a:t>
            </a:r>
            <a:endParaRPr lang="en-US" altLang="en-US" noProof="0" dirty="0"/>
          </a:p>
        </p:txBody>
      </p:sp>
    </p:spTree>
    <p:extLst>
      <p:ext uri="{BB962C8B-B14F-4D97-AF65-F5344CB8AC3E}">
        <p14:creationId xmlns:p14="http://schemas.microsoft.com/office/powerpoint/2010/main" val="2430284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046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p:cNvSpPr>
            <a:spLocks noGrp="1"/>
          </p:cNvSpPr>
          <p:nvPr>
            <p:ph type="sldNum" sz="quarter" idx="10"/>
          </p:nvPr>
        </p:nvSpPr>
        <p:spPr>
          <a:xfrm>
            <a:off x="304800" y="6534150"/>
            <a:ext cx="2133600" cy="247650"/>
          </a:xfrm>
          <a:prstGeom prst="rect">
            <a:avLst/>
          </a:prstGeom>
        </p:spPr>
        <p:txBody>
          <a:bodyPr/>
          <a:lstStyle>
            <a:lvl1pPr>
              <a:defRPr/>
            </a:lvl1pPr>
          </a:lstStyle>
          <a:p>
            <a:pPr>
              <a:defRPr/>
            </a:pPr>
            <a:fld id="{87FE3EF5-7312-4425-A53C-1CEA3B68E1B2}" type="slidenum">
              <a:rPr lang="en-US" altLang="en-US">
                <a:solidFill>
                  <a:srgbClr val="FFFFFF"/>
                </a:solidFill>
              </a:rPr>
              <a:pPr>
                <a:defRPr/>
              </a:pPr>
              <a:t>‹#›</a:t>
            </a:fld>
            <a:endParaRPr lang="en-US" altLang="en-US" dirty="0">
              <a:solidFill>
                <a:srgbClr val="FFFFFF"/>
              </a:solidFill>
            </a:endParaRPr>
          </a:p>
        </p:txBody>
      </p:sp>
      <p:sp>
        <p:nvSpPr>
          <p:cNvPr id="5" name="Footer Placeholder 4"/>
          <p:cNvSpPr>
            <a:spLocks noGrp="1"/>
          </p:cNvSpPr>
          <p:nvPr>
            <p:ph type="ftr" sz="quarter" idx="11"/>
          </p:nvPr>
        </p:nvSpPr>
        <p:spPr>
          <a:xfrm>
            <a:off x="3124200" y="6534150"/>
            <a:ext cx="2895600" cy="323850"/>
          </a:xfrm>
          <a:prstGeom prst="rect">
            <a:avLst/>
          </a:prstGeom>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176199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04800" y="6534150"/>
            <a:ext cx="2133600" cy="247650"/>
          </a:xfrm>
          <a:prstGeom prst="rect">
            <a:avLst/>
          </a:prstGeom>
        </p:spPr>
        <p:txBody>
          <a:bodyPr/>
          <a:lstStyle>
            <a:lvl1pPr>
              <a:defRPr/>
            </a:lvl1pPr>
          </a:lstStyle>
          <a:p>
            <a:pPr>
              <a:defRPr/>
            </a:pPr>
            <a:fld id="{CBD77969-E2EB-4DA9-9C5E-B2BB5823B73D}" type="slidenum">
              <a:rPr lang="en-US" altLang="en-US">
                <a:solidFill>
                  <a:srgbClr val="FFFFFF"/>
                </a:solidFill>
              </a:rPr>
              <a:pPr>
                <a:defRPr/>
              </a:pPr>
              <a:t>‹#›</a:t>
            </a:fld>
            <a:endParaRPr lang="en-US" altLang="en-US" dirty="0">
              <a:solidFill>
                <a:srgbClr val="FFFFFF"/>
              </a:solidFill>
            </a:endParaRPr>
          </a:p>
        </p:txBody>
      </p:sp>
      <p:sp>
        <p:nvSpPr>
          <p:cNvPr id="6" name="Footer Placeholder 5"/>
          <p:cNvSpPr>
            <a:spLocks noGrp="1"/>
          </p:cNvSpPr>
          <p:nvPr>
            <p:ph type="ftr" sz="quarter" idx="11"/>
          </p:nvPr>
        </p:nvSpPr>
        <p:spPr>
          <a:xfrm>
            <a:off x="3124200" y="6534150"/>
            <a:ext cx="2895600" cy="323850"/>
          </a:xfrm>
          <a:prstGeom prst="rect">
            <a:avLst/>
          </a:prstGeom>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144750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499FA1AE-6E4E-4360-9ED1-FE04A0CD406C}" type="slidenum">
              <a:rPr lang="en-US" altLang="en-US"/>
              <a:pPr>
                <a:defRPr/>
              </a:pPr>
              <a:t>‹#›</a:t>
            </a:fld>
            <a:endParaRPr lang="en-US" altLang="en-US"/>
          </a:p>
        </p:txBody>
      </p:sp>
      <p:sp>
        <p:nvSpPr>
          <p:cNvPr id="5" name="Date Placeholder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124373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304800" y="6534150"/>
            <a:ext cx="2133600" cy="247650"/>
          </a:xfrm>
          <a:prstGeom prst="rect">
            <a:avLst/>
          </a:prstGeom>
        </p:spPr>
        <p:txBody>
          <a:bodyPr/>
          <a:lstStyle>
            <a:lvl1pPr>
              <a:defRPr/>
            </a:lvl1pPr>
          </a:lstStyle>
          <a:p>
            <a:pPr>
              <a:defRPr/>
            </a:pPr>
            <a:fld id="{AC2D48EE-FF33-4ED4-835B-01A3B05F102E}" type="slidenum">
              <a:rPr lang="en-US" altLang="en-US">
                <a:solidFill>
                  <a:srgbClr val="FFFFFF"/>
                </a:solidFill>
              </a:rPr>
              <a:pPr>
                <a:defRPr/>
              </a:pPr>
              <a:t>‹#›</a:t>
            </a:fld>
            <a:endParaRPr lang="en-US" altLang="en-US" dirty="0">
              <a:solidFill>
                <a:srgbClr val="FFFFFF"/>
              </a:solidFill>
            </a:endParaRPr>
          </a:p>
        </p:txBody>
      </p:sp>
      <p:sp>
        <p:nvSpPr>
          <p:cNvPr id="8" name="Footer Placeholder 7"/>
          <p:cNvSpPr>
            <a:spLocks noGrp="1"/>
          </p:cNvSpPr>
          <p:nvPr>
            <p:ph type="ftr" sz="quarter" idx="11"/>
          </p:nvPr>
        </p:nvSpPr>
        <p:spPr>
          <a:xfrm>
            <a:off x="3124200" y="6534150"/>
            <a:ext cx="2895600" cy="323850"/>
          </a:xfrm>
          <a:prstGeom prst="rect">
            <a:avLst/>
          </a:prstGeom>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439349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04800" y="6534150"/>
            <a:ext cx="2133600" cy="247650"/>
          </a:xfrm>
          <a:prstGeom prst="rect">
            <a:avLst/>
          </a:prstGeom>
        </p:spPr>
        <p:txBody>
          <a:bodyPr/>
          <a:lstStyle>
            <a:lvl1pPr>
              <a:defRPr/>
            </a:lvl1pPr>
          </a:lstStyle>
          <a:p>
            <a:pPr>
              <a:defRPr/>
            </a:pPr>
            <a:fld id="{4CAECAFB-F195-4775-A60B-4607BE8AE5BD}" type="slidenum">
              <a:rPr lang="en-US" altLang="en-US">
                <a:solidFill>
                  <a:srgbClr val="FFFFFF"/>
                </a:solidFill>
              </a:rPr>
              <a:pPr>
                <a:defRPr/>
              </a:pPr>
              <a:t>‹#›</a:t>
            </a:fld>
            <a:endParaRPr lang="en-US" altLang="en-US" dirty="0">
              <a:solidFill>
                <a:srgbClr val="FFFFFF"/>
              </a:solidFill>
            </a:endParaRPr>
          </a:p>
        </p:txBody>
      </p:sp>
      <p:sp>
        <p:nvSpPr>
          <p:cNvPr id="4" name="Footer Placeholder 3"/>
          <p:cNvSpPr>
            <a:spLocks noGrp="1"/>
          </p:cNvSpPr>
          <p:nvPr>
            <p:ph type="ftr" sz="quarter" idx="11"/>
          </p:nvPr>
        </p:nvSpPr>
        <p:spPr>
          <a:xfrm>
            <a:off x="3124200" y="6534150"/>
            <a:ext cx="2895600" cy="323850"/>
          </a:xfrm>
          <a:prstGeom prst="rect">
            <a:avLst/>
          </a:prstGeom>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820278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04800" y="6534150"/>
            <a:ext cx="2133600" cy="247650"/>
          </a:xfrm>
          <a:prstGeom prst="rect">
            <a:avLst/>
          </a:prstGeom>
        </p:spPr>
        <p:txBody>
          <a:bodyPr/>
          <a:lstStyle>
            <a:lvl1pPr>
              <a:defRPr/>
            </a:lvl1pPr>
          </a:lstStyle>
          <a:p>
            <a:pPr>
              <a:defRPr/>
            </a:pPr>
            <a:fld id="{1767E45D-C27D-450A-9113-948A5E8F8CEE}" type="slidenum">
              <a:rPr lang="en-US" altLang="en-US">
                <a:solidFill>
                  <a:srgbClr val="FFFFFF"/>
                </a:solidFill>
              </a:rPr>
              <a:pPr>
                <a:defRPr/>
              </a:pPr>
              <a:t>‹#›</a:t>
            </a:fld>
            <a:endParaRPr lang="en-US" altLang="en-US" dirty="0">
              <a:solidFill>
                <a:srgbClr val="FFFFFF"/>
              </a:solidFill>
            </a:endParaRPr>
          </a:p>
        </p:txBody>
      </p:sp>
      <p:sp>
        <p:nvSpPr>
          <p:cNvPr id="3" name="Footer Placeholder 2"/>
          <p:cNvSpPr>
            <a:spLocks noGrp="1"/>
          </p:cNvSpPr>
          <p:nvPr>
            <p:ph type="ftr" sz="quarter" idx="11"/>
          </p:nvPr>
        </p:nvSpPr>
        <p:spPr>
          <a:xfrm>
            <a:off x="3124200" y="6534150"/>
            <a:ext cx="2895600" cy="323850"/>
          </a:xfrm>
          <a:prstGeom prst="rect">
            <a:avLst/>
          </a:prstGeom>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243012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a:xfrm>
            <a:off x="304800" y="6534150"/>
            <a:ext cx="2133600" cy="247650"/>
          </a:xfrm>
          <a:prstGeom prst="rect">
            <a:avLst/>
          </a:prstGeom>
        </p:spPr>
        <p:txBody>
          <a:bodyPr/>
          <a:lstStyle>
            <a:lvl1pPr>
              <a:defRPr/>
            </a:lvl1pPr>
          </a:lstStyle>
          <a:p>
            <a:pPr>
              <a:defRPr/>
            </a:pPr>
            <a:fld id="{E08CCEF7-1BF9-45B3-942D-1CCB07C93B0F}" type="slidenum">
              <a:rPr lang="en-US" altLang="en-US">
                <a:solidFill>
                  <a:srgbClr val="FFFFFF"/>
                </a:solidFill>
              </a:rPr>
              <a:pPr>
                <a:defRPr/>
              </a:pPr>
              <a:t>‹#›</a:t>
            </a:fld>
            <a:endParaRPr lang="en-US" altLang="en-US" dirty="0">
              <a:solidFill>
                <a:srgbClr val="FFFFFF"/>
              </a:solidFill>
            </a:endParaRPr>
          </a:p>
        </p:txBody>
      </p:sp>
      <p:sp>
        <p:nvSpPr>
          <p:cNvPr id="6" name="Footer Placeholder 5"/>
          <p:cNvSpPr>
            <a:spLocks noGrp="1"/>
          </p:cNvSpPr>
          <p:nvPr>
            <p:ph type="ftr" sz="quarter" idx="11"/>
          </p:nvPr>
        </p:nvSpPr>
        <p:spPr>
          <a:xfrm>
            <a:off x="3124200" y="6534150"/>
            <a:ext cx="2895600" cy="323850"/>
          </a:xfrm>
          <a:prstGeom prst="rect">
            <a:avLst/>
          </a:prstGeom>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908661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a:xfrm>
            <a:off x="304800" y="6534150"/>
            <a:ext cx="2133600" cy="247650"/>
          </a:xfrm>
          <a:prstGeom prst="rect">
            <a:avLst/>
          </a:prstGeom>
        </p:spPr>
        <p:txBody>
          <a:bodyPr/>
          <a:lstStyle>
            <a:lvl1pPr>
              <a:defRPr/>
            </a:lvl1pPr>
          </a:lstStyle>
          <a:p>
            <a:pPr>
              <a:defRPr/>
            </a:pPr>
            <a:fld id="{73268E1E-D873-4614-A66A-2F6E219C2A01}" type="slidenum">
              <a:rPr lang="en-US" altLang="en-US">
                <a:solidFill>
                  <a:srgbClr val="FFFFFF"/>
                </a:solidFill>
              </a:rPr>
              <a:pPr>
                <a:defRPr/>
              </a:pPr>
              <a:t>‹#›</a:t>
            </a:fld>
            <a:endParaRPr lang="en-US" altLang="en-US" dirty="0">
              <a:solidFill>
                <a:srgbClr val="FFFFFF"/>
              </a:solidFill>
            </a:endParaRPr>
          </a:p>
        </p:txBody>
      </p:sp>
      <p:sp>
        <p:nvSpPr>
          <p:cNvPr id="6" name="Footer Placeholder 5"/>
          <p:cNvSpPr>
            <a:spLocks noGrp="1"/>
          </p:cNvSpPr>
          <p:nvPr>
            <p:ph type="ftr" sz="quarter" idx="11"/>
          </p:nvPr>
        </p:nvSpPr>
        <p:spPr>
          <a:xfrm>
            <a:off x="3124200" y="6534150"/>
            <a:ext cx="2895600" cy="323850"/>
          </a:xfrm>
          <a:prstGeom prst="rect">
            <a:avLst/>
          </a:prstGeom>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4072754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04800" y="6534150"/>
            <a:ext cx="2133600" cy="247650"/>
          </a:xfrm>
          <a:prstGeom prst="rect">
            <a:avLst/>
          </a:prstGeom>
        </p:spPr>
        <p:txBody>
          <a:bodyPr/>
          <a:lstStyle>
            <a:lvl1pPr>
              <a:defRPr/>
            </a:lvl1pPr>
          </a:lstStyle>
          <a:p>
            <a:pPr>
              <a:defRPr/>
            </a:pPr>
            <a:fld id="{86964A4E-8811-4FCA-8050-BA5A02F0C7FA}" type="slidenum">
              <a:rPr lang="en-US" altLang="en-US">
                <a:solidFill>
                  <a:srgbClr val="FFFFFF"/>
                </a:solidFill>
              </a:rPr>
              <a:pPr>
                <a:defRPr/>
              </a:pPr>
              <a:t>‹#›</a:t>
            </a:fld>
            <a:endParaRPr lang="en-US" altLang="en-US" dirty="0">
              <a:solidFill>
                <a:srgbClr val="FFFFFF"/>
              </a:solidFill>
            </a:endParaRPr>
          </a:p>
        </p:txBody>
      </p:sp>
      <p:sp>
        <p:nvSpPr>
          <p:cNvPr id="5" name="Footer Placeholder 4"/>
          <p:cNvSpPr>
            <a:spLocks noGrp="1"/>
          </p:cNvSpPr>
          <p:nvPr>
            <p:ph type="ftr" sz="quarter" idx="11"/>
          </p:nvPr>
        </p:nvSpPr>
        <p:spPr>
          <a:xfrm>
            <a:off x="3124200" y="6534150"/>
            <a:ext cx="2895600" cy="323850"/>
          </a:xfrm>
          <a:prstGeom prst="rect">
            <a:avLst/>
          </a:prstGeom>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1482110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04800" y="6534150"/>
            <a:ext cx="2133600" cy="247650"/>
          </a:xfrm>
          <a:prstGeom prst="rect">
            <a:avLst/>
          </a:prstGeom>
        </p:spPr>
        <p:txBody>
          <a:bodyPr/>
          <a:lstStyle>
            <a:lvl1pPr>
              <a:defRPr/>
            </a:lvl1pPr>
          </a:lstStyle>
          <a:p>
            <a:pPr>
              <a:defRPr/>
            </a:pPr>
            <a:fld id="{F4321877-D45B-47A7-8AEE-540B7211F407}" type="slidenum">
              <a:rPr lang="en-US" altLang="en-US">
                <a:solidFill>
                  <a:srgbClr val="FFFFFF"/>
                </a:solidFill>
              </a:rPr>
              <a:pPr>
                <a:defRPr/>
              </a:pPr>
              <a:t>‹#›</a:t>
            </a:fld>
            <a:endParaRPr lang="en-US" altLang="en-US" dirty="0">
              <a:solidFill>
                <a:srgbClr val="FFFFFF"/>
              </a:solidFill>
            </a:endParaRPr>
          </a:p>
        </p:txBody>
      </p:sp>
      <p:sp>
        <p:nvSpPr>
          <p:cNvPr id="5" name="Footer Placeholder 4"/>
          <p:cNvSpPr>
            <a:spLocks noGrp="1"/>
          </p:cNvSpPr>
          <p:nvPr>
            <p:ph type="ftr" sz="quarter" idx="11"/>
          </p:nvPr>
        </p:nvSpPr>
        <p:spPr>
          <a:xfrm>
            <a:off x="3124200" y="6534150"/>
            <a:ext cx="2895600" cy="323850"/>
          </a:xfrm>
          <a:prstGeom prst="rect">
            <a:avLst/>
          </a:prstGeom>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6479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D20F4E43-F9D2-4B47-9000-6B558DF2F7C3}" type="slidenum">
              <a:rPr lang="en-US" altLang="en-US"/>
              <a:pPr>
                <a:defRPr/>
              </a:pPr>
              <a:t>‹#›</a:t>
            </a:fld>
            <a:endParaRPr lang="en-US" altLang="en-US"/>
          </a:p>
        </p:txBody>
      </p:sp>
      <p:sp>
        <p:nvSpPr>
          <p:cNvPr id="6" name="Rectangle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0779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95BF4E7A-2BA7-4445-A252-D7A37B2A653D}" type="slidenum">
              <a:rPr lang="en-US" altLang="en-US"/>
              <a:pPr>
                <a:defRPr/>
              </a:pPr>
              <a:t>‹#›</a:t>
            </a:fld>
            <a:endParaRPr lang="en-US" altLang="en-US"/>
          </a:p>
        </p:txBody>
      </p:sp>
      <p:sp>
        <p:nvSpPr>
          <p:cNvPr id="8" name="Rectangle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9"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875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342FBCAE-A421-4082-959B-CE3A178F9D71}" type="slidenum">
              <a:rPr lang="en-US" altLang="en-US"/>
              <a:pPr>
                <a:defRPr/>
              </a:pPr>
              <a:t>‹#›</a:t>
            </a:fld>
            <a:endParaRPr lang="en-US" altLang="en-US"/>
          </a:p>
        </p:txBody>
      </p:sp>
      <p:sp>
        <p:nvSpPr>
          <p:cNvPr id="4" name="Rectangle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21579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53D7F101-68A7-446B-A519-BEF46E8172E5}" type="slidenum">
              <a:rPr lang="en-US" altLang="en-US"/>
              <a:pPr>
                <a:defRPr/>
              </a:pPr>
              <a:t>‹#›</a:t>
            </a:fld>
            <a:endParaRPr lang="en-US" altLang="en-US"/>
          </a:p>
        </p:txBody>
      </p:sp>
      <p:sp>
        <p:nvSpPr>
          <p:cNvPr id="3" name="Rectangle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99219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BC17FC4E-317C-4124-9906-C7591D51C12B}" type="slidenum">
              <a:rPr lang="en-US" altLang="en-US"/>
              <a:pPr>
                <a:defRPr/>
              </a:pPr>
              <a:t>‹#›</a:t>
            </a:fld>
            <a:endParaRPr lang="en-US" altLang="en-US"/>
          </a:p>
        </p:txBody>
      </p:sp>
      <p:sp>
        <p:nvSpPr>
          <p:cNvPr id="6" name="Rectangle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5627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CD6D7092-FDAB-446D-BCA8-5DABB7FD40A7}" type="slidenum">
              <a:rPr lang="en-US" altLang="en-US"/>
              <a:pPr>
                <a:defRPr/>
              </a:pPr>
              <a:t>‹#›</a:t>
            </a:fld>
            <a:endParaRPr lang="en-US" altLang="en-US"/>
          </a:p>
        </p:txBody>
      </p:sp>
      <p:sp>
        <p:nvSpPr>
          <p:cNvPr id="6" name="Rectangle 4"/>
          <p:cNvSpPr>
            <a:spLocks noGrp="1" noChangeArrowheads="1"/>
          </p:cNvSpPr>
          <p:nvPr>
            <p:ph type="dt" sz="half" idx="11"/>
          </p:nvPr>
        </p:nvSpPr>
        <p:spPr>
          <a:xfrm>
            <a:off x="609600" y="6248400"/>
            <a:ext cx="19812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19996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eaLnBrk="0" fontAlgn="base" hangingPunct="0">
        <a:spcBef>
          <a:spcPct val="0"/>
        </a:spcBef>
        <a:spcAft>
          <a:spcPct val="0"/>
        </a:spcAft>
        <a:defRPr sz="4400" b="1">
          <a:solidFill>
            <a:srgbClr val="FFFF00"/>
          </a:solidFill>
          <a:latin typeface="Arial" charset="0"/>
        </a:defRPr>
      </a:lvl6pPr>
      <a:lvl7pPr marL="914400" algn="ctr" rtl="0" eaLnBrk="0" fontAlgn="base" hangingPunct="0">
        <a:spcBef>
          <a:spcPct val="0"/>
        </a:spcBef>
        <a:spcAft>
          <a:spcPct val="0"/>
        </a:spcAft>
        <a:defRPr sz="4400" b="1">
          <a:solidFill>
            <a:srgbClr val="FFFF00"/>
          </a:solidFill>
          <a:latin typeface="Arial" charset="0"/>
        </a:defRPr>
      </a:lvl7pPr>
      <a:lvl8pPr marL="1371600" algn="ctr" rtl="0" eaLnBrk="0" fontAlgn="base" hangingPunct="0">
        <a:spcBef>
          <a:spcPct val="0"/>
        </a:spcBef>
        <a:spcAft>
          <a:spcPct val="0"/>
        </a:spcAft>
        <a:defRPr sz="4400" b="1">
          <a:solidFill>
            <a:srgbClr val="FFFF00"/>
          </a:solidFill>
          <a:latin typeface="Arial" charset="0"/>
        </a:defRPr>
      </a:lvl8pPr>
      <a:lvl9pPr marL="1828800" algn="ctr" rtl="0" eaLnBrk="0" fontAlgn="base" hangingPunct="0">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rgbClr val="FFFF00"/>
        </a:buClr>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150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150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86B914C-3BDB-4C6E-BEF8-24DA775A60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729436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eaLnBrk="0" fontAlgn="base" hangingPunct="0">
        <a:spcBef>
          <a:spcPct val="0"/>
        </a:spcBef>
        <a:spcAft>
          <a:spcPct val="0"/>
        </a:spcAft>
        <a:defRPr sz="3200" b="1" kern="1200">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3200" b="1">
          <a:solidFill>
            <a:schemeClr val="bg1"/>
          </a:solidFill>
          <a:latin typeface="Arial" panose="020B0604020202020204" pitchFamily="34" charset="0"/>
        </a:defRPr>
      </a:lvl6pPr>
      <a:lvl7pPr marL="914400" algn="l" rtl="0" fontAlgn="base">
        <a:spcBef>
          <a:spcPct val="0"/>
        </a:spcBef>
        <a:spcAft>
          <a:spcPct val="0"/>
        </a:spcAft>
        <a:defRPr sz="3200" b="1">
          <a:solidFill>
            <a:schemeClr val="bg1"/>
          </a:solidFill>
          <a:latin typeface="Arial" panose="020B0604020202020204" pitchFamily="34" charset="0"/>
        </a:defRPr>
      </a:lvl7pPr>
      <a:lvl8pPr marL="1371600" algn="l" rtl="0" fontAlgn="base">
        <a:spcBef>
          <a:spcPct val="0"/>
        </a:spcBef>
        <a:spcAft>
          <a:spcPct val="0"/>
        </a:spcAft>
        <a:defRPr sz="3200" b="1">
          <a:solidFill>
            <a:schemeClr val="bg1"/>
          </a:solidFill>
          <a:latin typeface="Arial" panose="020B0604020202020204" pitchFamily="34" charset="0"/>
        </a:defRPr>
      </a:lvl8pPr>
      <a:lvl9pPr marL="1828800" algn="l" rtl="0" fontAlgn="base">
        <a:spcBef>
          <a:spcPct val="0"/>
        </a:spcBef>
        <a:spcAft>
          <a:spcPct val="0"/>
        </a:spcAft>
        <a:defRPr sz="32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Image:Mitosis-flourescent.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en.wikipedia.org/wiki/Image:Anaphase-flourescent.jpg"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0" y="609600"/>
            <a:ext cx="5105400" cy="1905000"/>
          </a:xfrm>
        </p:spPr>
        <p:txBody>
          <a:bodyPr/>
          <a:lstStyle/>
          <a:p>
            <a:r>
              <a:rPr lang="en-US" altLang="en-US" sz="4000" dirty="0"/>
              <a:t>Monitoring HPV-related cervical </a:t>
            </a:r>
            <a:r>
              <a:rPr lang="en-US" altLang="en-US" sz="4000" dirty="0" err="1"/>
              <a:t>precancers</a:t>
            </a:r>
            <a:r>
              <a:rPr lang="en-US" altLang="en-US" sz="4000" dirty="0"/>
              <a:t> in Oregon</a:t>
            </a:r>
          </a:p>
        </p:txBody>
      </p:sp>
      <p:sp>
        <p:nvSpPr>
          <p:cNvPr id="6147" name="Rectangle 3"/>
          <p:cNvSpPr>
            <a:spLocks noGrp="1" noChangeArrowheads="1"/>
          </p:cNvSpPr>
          <p:nvPr>
            <p:ph type="subTitle" idx="1"/>
          </p:nvPr>
        </p:nvSpPr>
        <p:spPr>
          <a:xfrm>
            <a:off x="304800" y="4343400"/>
            <a:ext cx="6400800" cy="1295400"/>
          </a:xfrm>
        </p:spPr>
        <p:txBody>
          <a:bodyPr/>
          <a:lstStyle/>
          <a:p>
            <a:pPr>
              <a:lnSpc>
                <a:spcPct val="80000"/>
              </a:lnSpc>
            </a:pPr>
            <a:r>
              <a:rPr lang="en-US" altLang="en-US" sz="2400" b="1"/>
              <a:t>Sean Schafer, MD</a:t>
            </a:r>
          </a:p>
          <a:p>
            <a:pPr>
              <a:lnSpc>
                <a:spcPct val="80000"/>
              </a:lnSpc>
            </a:pPr>
            <a:r>
              <a:rPr lang="en-US" altLang="en-US" sz="2400" b="1"/>
              <a:t>HIV/STD/TB Program</a:t>
            </a:r>
          </a:p>
          <a:p>
            <a:pPr>
              <a:lnSpc>
                <a:spcPct val="80000"/>
              </a:lnSpc>
            </a:pPr>
            <a:r>
              <a:rPr lang="en-US" altLang="en-US" sz="2400" b="1"/>
              <a:t>Office of Disease Prevention </a:t>
            </a:r>
          </a:p>
          <a:p>
            <a:pPr>
              <a:lnSpc>
                <a:spcPct val="80000"/>
              </a:lnSpc>
            </a:pPr>
            <a:r>
              <a:rPr lang="en-US" altLang="en-US" sz="2400" b="1"/>
              <a:t>Oregon State Public Health</a:t>
            </a:r>
          </a:p>
        </p:txBody>
      </p:sp>
      <p:sp>
        <p:nvSpPr>
          <p:cNvPr id="6148" name="Line 4"/>
          <p:cNvSpPr>
            <a:spLocks noChangeShapeType="1"/>
          </p:cNvSpPr>
          <p:nvPr/>
        </p:nvSpPr>
        <p:spPr bwMode="auto">
          <a:xfrm>
            <a:off x="685800" y="3352800"/>
            <a:ext cx="7924800" cy="0"/>
          </a:xfrm>
          <a:prstGeom prst="line">
            <a:avLst/>
          </a:prstGeom>
          <a:noFill/>
          <a:ln w="571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Line 5"/>
          <p:cNvSpPr>
            <a:spLocks noChangeShapeType="1"/>
          </p:cNvSpPr>
          <p:nvPr/>
        </p:nvSpPr>
        <p:spPr bwMode="auto">
          <a:xfrm>
            <a:off x="685800" y="3429000"/>
            <a:ext cx="792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50" name="Picture 8" descr="A lung cell of a newt during early anaphase of mitosis. The cell is stained with fluorescent dyes.">
            <a:hlinkClick r:id="rId3" tooltip="A lung cell of a newt during early anaphase of mitosis. The cell is stained with fluorescent dye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
            <a:ext cx="31242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Another lung cell stained similarly with two fluorescent dyes, during a much later part of anaphase.">
            <a:hlinkClick r:id="rId5" tooltip="Another lung cell stained similarly with two fluorescent dyes, during a much later part of anaphas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430588"/>
            <a:ext cx="300990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81000" y="1447800"/>
            <a:ext cx="8229600" cy="4114800"/>
          </a:xfrm>
        </p:spPr>
        <p:txBody>
          <a:bodyPr/>
          <a:lstStyle/>
          <a:p>
            <a:pPr>
              <a:lnSpc>
                <a:spcPct val="80000"/>
              </a:lnSpc>
              <a:spcBef>
                <a:spcPct val="0"/>
              </a:spcBef>
            </a:pPr>
            <a:r>
              <a:rPr lang="en-US" altLang="en-US" sz="2400" b="1" dirty="0"/>
              <a:t>Case definition </a:t>
            </a:r>
          </a:p>
          <a:p>
            <a:pPr lvl="1">
              <a:lnSpc>
                <a:spcPct val="80000"/>
              </a:lnSpc>
            </a:pPr>
            <a:r>
              <a:rPr lang="en-US" altLang="en-US" sz="2400" b="1" dirty="0"/>
              <a:t>18 years of age or older</a:t>
            </a:r>
          </a:p>
          <a:p>
            <a:pPr lvl="1">
              <a:lnSpc>
                <a:spcPct val="80000"/>
              </a:lnSpc>
            </a:pPr>
            <a:r>
              <a:rPr lang="en-US" altLang="en-US" sz="2400" b="1" dirty="0"/>
              <a:t>Reside in 28-zip-code area in Portland metro area</a:t>
            </a:r>
          </a:p>
          <a:p>
            <a:pPr lvl="1">
              <a:lnSpc>
                <a:spcPct val="80000"/>
              </a:lnSpc>
            </a:pPr>
            <a:r>
              <a:rPr lang="en-US" altLang="en-US" sz="2400" b="1" dirty="0"/>
              <a:t>Biopsy confirmed Cervical Intraepithelial Neoplasia (CIN) 2, CIN 3, CIN 2/3, Adenocarcinoma-in-situ (AIS) </a:t>
            </a:r>
          </a:p>
          <a:p>
            <a:pPr>
              <a:lnSpc>
                <a:spcPct val="80000"/>
              </a:lnSpc>
            </a:pPr>
            <a:endParaRPr lang="en-US" altLang="en-US" sz="2400" b="1" dirty="0"/>
          </a:p>
          <a:p>
            <a:pPr>
              <a:lnSpc>
                <a:spcPct val="80000"/>
              </a:lnSpc>
              <a:spcBef>
                <a:spcPct val="0"/>
              </a:spcBef>
            </a:pPr>
            <a:r>
              <a:rPr lang="en-US" altLang="en-US" sz="2400" b="1" dirty="0"/>
              <a:t>Data </a:t>
            </a:r>
          </a:p>
          <a:p>
            <a:pPr lvl="1">
              <a:lnSpc>
                <a:spcPct val="80000"/>
              </a:lnSpc>
            </a:pPr>
            <a:r>
              <a:rPr lang="en-US" altLang="en-US" sz="2400" b="1" dirty="0"/>
              <a:t>Pathology report</a:t>
            </a:r>
          </a:p>
          <a:p>
            <a:pPr lvl="1">
              <a:lnSpc>
                <a:spcPct val="80000"/>
              </a:lnSpc>
            </a:pPr>
            <a:r>
              <a:rPr lang="en-US" altLang="en-US" sz="2400" b="1" dirty="0"/>
              <a:t>Demographics – from lab or provider</a:t>
            </a:r>
          </a:p>
          <a:p>
            <a:pPr lvl="1">
              <a:lnSpc>
                <a:spcPct val="80000"/>
              </a:lnSpc>
            </a:pPr>
            <a:r>
              <a:rPr lang="en-US" altLang="en-US" sz="2400" b="1" dirty="0"/>
              <a:t>HPV vaccine history – from ALERT or provider</a:t>
            </a:r>
          </a:p>
          <a:p>
            <a:pPr lvl="1">
              <a:lnSpc>
                <a:spcPct val="80000"/>
              </a:lnSpc>
              <a:buFont typeface="Wingdings" panose="05000000000000000000" pitchFamily="2" charset="2"/>
              <a:buNone/>
            </a:pPr>
            <a:endParaRPr lang="en-US" altLang="en-US" sz="2400" b="1" dirty="0"/>
          </a:p>
          <a:p>
            <a:pPr>
              <a:lnSpc>
                <a:spcPct val="80000"/>
              </a:lnSpc>
            </a:pPr>
            <a:r>
              <a:rPr lang="en-US" altLang="en-US" sz="2400" b="1" dirty="0"/>
              <a:t>Specimens for HPV typing</a:t>
            </a:r>
          </a:p>
          <a:p>
            <a:endParaRPr lang="en-US" altLang="en-US" b="1" dirty="0"/>
          </a:p>
        </p:txBody>
      </p:sp>
      <p:sp>
        <p:nvSpPr>
          <p:cNvPr id="28674" name="Title 1"/>
          <p:cNvSpPr>
            <a:spLocks noGrp="1"/>
          </p:cNvSpPr>
          <p:nvPr>
            <p:ph type="title" idx="4294967295"/>
          </p:nvPr>
        </p:nvSpPr>
        <p:spPr>
          <a:xfrm>
            <a:off x="381000" y="160338"/>
            <a:ext cx="8229600" cy="1143000"/>
          </a:xfrm>
        </p:spPr>
        <p:txBody>
          <a:bodyPr/>
          <a:lstStyle/>
          <a:p>
            <a:r>
              <a:rPr lang="en-US" altLang="en-US">
                <a:solidFill>
                  <a:srgbClr val="FFFF00"/>
                </a:solidFill>
              </a:rPr>
              <a:t>Cervical Dysplasia Surveillance Methods</a:t>
            </a:r>
          </a:p>
        </p:txBody>
      </p:sp>
      <p:sp>
        <p:nvSpPr>
          <p:cNvPr id="4" name="Slide Number Placeholder 3"/>
          <p:cNvSpPr>
            <a:spLocks noGrp="1"/>
          </p:cNvSpPr>
          <p:nvPr>
            <p:ph type="sldNum" sz="quarter" idx="4294967295"/>
          </p:nvPr>
        </p:nvSpPr>
        <p:spPr>
          <a:xfrm>
            <a:off x="0" y="6534150"/>
            <a:ext cx="2133600" cy="247650"/>
          </a:xfrm>
          <a:prstGeom prst="rect">
            <a:avLst/>
          </a:prstGeom>
        </p:spPr>
        <p:txBody>
          <a:bodyPr/>
          <a:lstStyle/>
          <a:p>
            <a:pPr>
              <a:defRPr/>
            </a:pPr>
            <a:fld id="{C8BAB6A5-CCD1-4F89-AE2F-5F778EBDAB42}" type="slidenum">
              <a:rPr lang="en-US" smtClean="0">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11861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3" descr="SentinelOv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14425"/>
            <a:ext cx="7945438"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a:xfrm>
            <a:off x="1143000" y="119063"/>
            <a:ext cx="7081838" cy="1143000"/>
          </a:xfrm>
        </p:spPr>
        <p:txBody>
          <a:bodyPr/>
          <a:lstStyle/>
          <a:p>
            <a:pPr algn="ctr">
              <a:lnSpc>
                <a:spcPct val="85000"/>
              </a:lnSpc>
            </a:pPr>
            <a:r>
              <a:rPr lang="en-US" altLang="en-US">
                <a:solidFill>
                  <a:srgbClr val="FFFF00"/>
                </a:solidFill>
                <a:cs typeface="Times New Roman" panose="02020603050405020304" pitchFamily="18" charset="0"/>
              </a:rPr>
              <a:t>Oregon’s Surveillance Area</a:t>
            </a:r>
          </a:p>
        </p:txBody>
      </p:sp>
      <p:sp>
        <p:nvSpPr>
          <p:cNvPr id="26628" name="Line 6"/>
          <p:cNvSpPr>
            <a:spLocks noChangeShapeType="1"/>
          </p:cNvSpPr>
          <p:nvPr/>
        </p:nvSpPr>
        <p:spPr bwMode="auto">
          <a:xfrm rot="1500000">
            <a:off x="5218113" y="2309813"/>
            <a:ext cx="9525" cy="685800"/>
          </a:xfrm>
          <a:prstGeom prst="line">
            <a:avLst/>
          </a:prstGeom>
          <a:noFill/>
          <a:ln w="28575">
            <a:solidFill>
              <a:srgbClr val="FFCC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panose="02020603050405020304" pitchFamily="18" charset="0"/>
            </a:endParaRPr>
          </a:p>
        </p:txBody>
      </p:sp>
      <p:sp>
        <p:nvSpPr>
          <p:cNvPr id="26629" name="Line 7"/>
          <p:cNvSpPr>
            <a:spLocks noChangeShapeType="1"/>
          </p:cNvSpPr>
          <p:nvPr/>
        </p:nvSpPr>
        <p:spPr bwMode="auto">
          <a:xfrm rot="1500000" flipH="1">
            <a:off x="6945313" y="2879725"/>
            <a:ext cx="274637" cy="431800"/>
          </a:xfrm>
          <a:prstGeom prst="line">
            <a:avLst/>
          </a:prstGeom>
          <a:noFill/>
          <a:ln w="28575">
            <a:solidFill>
              <a:schemeClr val="accent2"/>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panose="02020603050405020304" pitchFamily="18" charset="0"/>
            </a:endParaRPr>
          </a:p>
        </p:txBody>
      </p:sp>
      <p:sp>
        <p:nvSpPr>
          <p:cNvPr id="1330185" name="Text Box 9"/>
          <p:cNvSpPr txBox="1">
            <a:spLocks noChangeArrowheads="1"/>
          </p:cNvSpPr>
          <p:nvPr/>
        </p:nvSpPr>
        <p:spPr bwMode="auto">
          <a:xfrm>
            <a:off x="4876800" y="5534025"/>
            <a:ext cx="3635375" cy="581025"/>
          </a:xfrm>
          <a:prstGeom prst="rect">
            <a:avLst/>
          </a:prstGeom>
          <a:noFill/>
          <a:ln>
            <a:noFill/>
          </a:ln>
          <a:effectLst/>
          <a:extLst>
            <a:ext uri="{909E8E84-426E-40DD-AFC4-6F175D3DCCD1}">
              <a14:hiddenFill xmlns:a14="http://schemas.microsoft.com/office/drawing/2010/main">
                <a:solidFill>
                  <a:schemeClr val="folHlink">
                    <a:alpha val="50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600" dirty="0">
                <a:solidFill>
                  <a:srgbClr val="000000"/>
                </a:solidFill>
                <a:effectLst>
                  <a:outerShdw blurRad="38100" dist="38100" dir="2700000" algn="tl">
                    <a:srgbClr val="FFFFFF"/>
                  </a:outerShdw>
                </a:effectLst>
                <a:latin typeface="Arial" charset="0"/>
              </a:rPr>
              <a:t>Portland Metropolitan Area: Oregon</a:t>
            </a:r>
          </a:p>
        </p:txBody>
      </p:sp>
      <p:sp>
        <p:nvSpPr>
          <p:cNvPr id="1330186" name="Text Box 10"/>
          <p:cNvSpPr txBox="1">
            <a:spLocks noChangeArrowheads="1"/>
          </p:cNvSpPr>
          <p:nvPr/>
        </p:nvSpPr>
        <p:spPr bwMode="auto">
          <a:xfrm>
            <a:off x="6269038" y="2652713"/>
            <a:ext cx="2057400" cy="304800"/>
          </a:xfrm>
          <a:prstGeom prst="rect">
            <a:avLst/>
          </a:prstGeom>
          <a:noFill/>
          <a:ln>
            <a:noFill/>
          </a:ln>
          <a:effectLst/>
          <a:extLst>
            <a:ext uri="{909E8E84-426E-40DD-AFC4-6F175D3DCCD1}">
              <a14:hiddenFill xmlns:a14="http://schemas.microsoft.com/office/drawing/2010/main">
                <a:solidFill>
                  <a:schemeClr val="folHlink">
                    <a:alpha val="50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dirty="0">
                <a:solidFill>
                  <a:srgbClr val="333399"/>
                </a:solidFill>
                <a:effectLst>
                  <a:outerShdw blurRad="38100" dist="38100" dir="2700000" algn="tl">
                    <a:srgbClr val="000000"/>
                  </a:outerShdw>
                </a:effectLst>
                <a:latin typeface="Arial" charset="0"/>
              </a:rPr>
              <a:t>Columbia River</a:t>
            </a:r>
          </a:p>
        </p:txBody>
      </p:sp>
      <p:sp>
        <p:nvSpPr>
          <p:cNvPr id="1330187" name="Text Box 11"/>
          <p:cNvSpPr txBox="1">
            <a:spLocks noChangeArrowheads="1"/>
          </p:cNvSpPr>
          <p:nvPr/>
        </p:nvSpPr>
        <p:spPr bwMode="auto">
          <a:xfrm>
            <a:off x="2062163" y="1782763"/>
            <a:ext cx="2057400" cy="304800"/>
          </a:xfrm>
          <a:prstGeom prst="rect">
            <a:avLst/>
          </a:prstGeom>
          <a:noFill/>
          <a:ln>
            <a:noFill/>
          </a:ln>
          <a:effectLst/>
          <a:extLst>
            <a:ext uri="{909E8E84-426E-40DD-AFC4-6F175D3DCCD1}">
              <a14:hiddenFill xmlns:a14="http://schemas.microsoft.com/office/drawing/2010/main">
                <a:solidFill>
                  <a:schemeClr val="folHlink">
                    <a:alpha val="50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dirty="0">
                <a:solidFill>
                  <a:srgbClr val="333399"/>
                </a:solidFill>
                <a:effectLst>
                  <a:outerShdw blurRad="38100" dist="38100" dir="2700000" algn="tl">
                    <a:srgbClr val="000000"/>
                  </a:outerShdw>
                </a:effectLst>
                <a:latin typeface="Arial" charset="0"/>
              </a:rPr>
              <a:t>Columbia River</a:t>
            </a:r>
          </a:p>
        </p:txBody>
      </p:sp>
      <p:sp>
        <p:nvSpPr>
          <p:cNvPr id="26633" name="Line 12"/>
          <p:cNvSpPr>
            <a:spLocks noChangeShapeType="1"/>
          </p:cNvSpPr>
          <p:nvPr/>
        </p:nvSpPr>
        <p:spPr bwMode="auto">
          <a:xfrm rot="-3900000">
            <a:off x="3722687" y="1839913"/>
            <a:ext cx="9525" cy="444500"/>
          </a:xfrm>
          <a:prstGeom prst="line">
            <a:avLst/>
          </a:prstGeom>
          <a:noFill/>
          <a:ln w="28575">
            <a:solidFill>
              <a:schemeClr val="accent2"/>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panose="02020603050405020304" pitchFamily="18" charset="0"/>
            </a:endParaRPr>
          </a:p>
        </p:txBody>
      </p:sp>
      <p:sp>
        <p:nvSpPr>
          <p:cNvPr id="26634" name="TextBox 2"/>
          <p:cNvSpPr txBox="1">
            <a:spLocks noChangeArrowheads="1"/>
          </p:cNvSpPr>
          <p:nvPr/>
        </p:nvSpPr>
        <p:spPr bwMode="auto">
          <a:xfrm>
            <a:off x="5486400" y="2122488"/>
            <a:ext cx="1143000" cy="141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defRPr>
            </a:lvl1pPr>
            <a:lvl2pPr marL="742950" indent="-285750">
              <a:spcBef>
                <a:spcPct val="20000"/>
              </a:spcBef>
              <a:buChar char="–"/>
              <a:defRPr>
                <a:solidFill>
                  <a:schemeClr val="bg1"/>
                </a:solidFill>
                <a:latin typeface="Arial" panose="020B0604020202020204" pitchFamily="34" charset="0"/>
              </a:defRPr>
            </a:lvl2pPr>
            <a:lvl3pPr marL="1143000" indent="-228600">
              <a:spcBef>
                <a:spcPct val="20000"/>
              </a:spcBef>
              <a:buChar char="•"/>
              <a:defRPr sz="1600">
                <a:solidFill>
                  <a:schemeClr val="bg1"/>
                </a:solidFill>
                <a:latin typeface="Arial" panose="020B0604020202020204" pitchFamily="34" charset="0"/>
              </a:defRPr>
            </a:lvl3pPr>
            <a:lvl4pPr marL="1600200" indent="-228600">
              <a:spcBef>
                <a:spcPct val="20000"/>
              </a:spcBef>
              <a:buChar char="–"/>
              <a:defRPr sz="1400">
                <a:solidFill>
                  <a:schemeClr val="bg1"/>
                </a:solidFill>
                <a:latin typeface="Arial" panose="020B0604020202020204" pitchFamily="34" charset="0"/>
              </a:defRPr>
            </a:lvl4pPr>
            <a:lvl5pPr marL="2057400" indent="-228600">
              <a:spcBef>
                <a:spcPct val="20000"/>
              </a:spcBef>
              <a:buChar char="»"/>
              <a:defRPr sz="14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bg1"/>
                </a:solidFill>
                <a:latin typeface="Arial" panose="020B0604020202020204" pitchFamily="34" charset="0"/>
              </a:defRPr>
            </a:lvl9pPr>
          </a:lstStyle>
          <a:p>
            <a:pPr>
              <a:spcBef>
                <a:spcPct val="0"/>
              </a:spcBef>
              <a:buFontTx/>
              <a:buNone/>
            </a:pPr>
            <a:endParaRPr lang="en-US" altLang="en-US" sz="2400">
              <a:solidFill>
                <a:srgbClr val="000000"/>
              </a:solidFill>
              <a:latin typeface="Times" panose="02020603050405020304" pitchFamily="18" charset="0"/>
            </a:endParaRPr>
          </a:p>
        </p:txBody>
      </p:sp>
    </p:spTree>
    <p:extLst>
      <p:ext uri="{BB962C8B-B14F-4D97-AF65-F5344CB8AC3E}">
        <p14:creationId xmlns:p14="http://schemas.microsoft.com/office/powerpoint/2010/main" val="3514774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a:defRPr/>
            </a:pPr>
            <a:r>
              <a:rPr lang="en-US" sz="3400" dirty="0"/>
              <a:t>Incidence of high-grade cervical dysplasia (</a:t>
            </a:r>
            <a:r>
              <a:rPr lang="en-US" sz="3400" dirty="0" err="1"/>
              <a:t>precancers</a:t>
            </a:r>
            <a:r>
              <a:rPr lang="en-US" sz="3400" dirty="0"/>
              <a:t>, “CIN2+”)  </a:t>
            </a:r>
          </a:p>
          <a:p>
            <a:pPr marL="0" indent="0">
              <a:buNone/>
              <a:defRPr/>
            </a:pPr>
            <a:endParaRPr lang="en-US" sz="3400" dirty="0"/>
          </a:p>
          <a:p>
            <a:pPr>
              <a:defRPr/>
            </a:pPr>
            <a:r>
              <a:rPr lang="en-US" sz="3400" dirty="0"/>
              <a:t>Prevalence and distribution of HPV types </a:t>
            </a:r>
          </a:p>
          <a:p>
            <a:pPr>
              <a:defRPr/>
            </a:pPr>
            <a:endParaRPr lang="en-US" sz="1000" dirty="0"/>
          </a:p>
          <a:p>
            <a:pPr marL="0" indent="0">
              <a:buNone/>
              <a:defRPr/>
            </a:pPr>
            <a:endParaRPr lang="en-US" sz="1400" dirty="0"/>
          </a:p>
          <a:p>
            <a:pPr marL="0" indent="0">
              <a:buFontTx/>
              <a:buNone/>
              <a:defRPr/>
            </a:pPr>
            <a:endParaRPr lang="en-US" sz="1600" dirty="0"/>
          </a:p>
        </p:txBody>
      </p:sp>
      <p:sp>
        <p:nvSpPr>
          <p:cNvPr id="30723" name="Rectangle 2"/>
          <p:cNvSpPr>
            <a:spLocks noGrp="1" noChangeArrowheads="1"/>
          </p:cNvSpPr>
          <p:nvPr>
            <p:ph type="title" idx="4294967295"/>
          </p:nvPr>
        </p:nvSpPr>
        <p:spPr>
          <a:xfrm>
            <a:off x="0" y="274638"/>
            <a:ext cx="8229600" cy="1143000"/>
          </a:xfrm>
        </p:spPr>
        <p:txBody>
          <a:bodyPr/>
          <a:lstStyle/>
          <a:p>
            <a:pPr algn="ctr"/>
            <a:r>
              <a:rPr lang="en-US" altLang="en-US" sz="3600" dirty="0">
                <a:solidFill>
                  <a:srgbClr val="FFFF00"/>
                </a:solidFill>
              </a:rPr>
              <a:t>HPV Monitoring Objectives</a:t>
            </a:r>
          </a:p>
        </p:txBody>
      </p:sp>
    </p:spTree>
    <p:extLst>
      <p:ext uri="{BB962C8B-B14F-4D97-AF65-F5344CB8AC3E}">
        <p14:creationId xmlns:p14="http://schemas.microsoft.com/office/powerpoint/2010/main" val="184963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492166832"/>
              </p:ext>
            </p:extLst>
          </p:nvPr>
        </p:nvGraphicFramePr>
        <p:xfrm>
          <a:off x="228600" y="104775"/>
          <a:ext cx="8686800" cy="6524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247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444513" y="347084"/>
            <a:ext cx="8533505" cy="6039892"/>
            <a:chOff x="408937" y="-224416"/>
            <a:chExt cx="8533505" cy="6039892"/>
          </a:xfrm>
        </p:grpSpPr>
        <p:sp>
          <p:nvSpPr>
            <p:cNvPr id="10" name="TextBox 9"/>
            <p:cNvSpPr txBox="1"/>
            <p:nvPr/>
          </p:nvSpPr>
          <p:spPr>
            <a:xfrm>
              <a:off x="646951" y="516424"/>
              <a:ext cx="616699" cy="369332"/>
            </a:xfrm>
            <a:prstGeom prst="rect">
              <a:avLst/>
            </a:prstGeom>
            <a:noFill/>
          </p:spPr>
          <p:txBody>
            <a:bodyPr wrap="square" rtlCol="0">
              <a:spAutoFit/>
            </a:bodyPr>
            <a:lstStyle/>
            <a:p>
              <a:r>
                <a:rPr lang="en-US" b="1" dirty="0">
                  <a:solidFill>
                    <a:schemeClr val="bg1"/>
                  </a:solidFill>
                </a:rPr>
                <a:t>Pap</a:t>
              </a:r>
            </a:p>
          </p:txBody>
        </p:sp>
        <p:sp>
          <p:nvSpPr>
            <p:cNvPr id="11" name="TextBox 10"/>
            <p:cNvSpPr txBox="1"/>
            <p:nvPr/>
          </p:nvSpPr>
          <p:spPr>
            <a:xfrm>
              <a:off x="1263650" y="5392863"/>
              <a:ext cx="755335" cy="400110"/>
            </a:xfrm>
            <a:prstGeom prst="rect">
              <a:avLst/>
            </a:prstGeom>
            <a:noFill/>
          </p:spPr>
          <p:txBody>
            <a:bodyPr wrap="none" rtlCol="0">
              <a:spAutoFit/>
            </a:bodyPr>
            <a:lstStyle/>
            <a:p>
              <a:r>
                <a:rPr lang="en-US" sz="2000" b="1" dirty="0">
                  <a:solidFill>
                    <a:schemeClr val="bg1"/>
                  </a:solidFill>
                </a:rPr>
                <a:t>1980</a:t>
              </a:r>
            </a:p>
          </p:txBody>
        </p:sp>
        <p:cxnSp>
          <p:nvCxnSpPr>
            <p:cNvPr id="32" name="Straight Connector 31"/>
            <p:cNvCxnSpPr/>
            <p:nvPr/>
          </p:nvCxnSpPr>
          <p:spPr bwMode="auto">
            <a:xfrm>
              <a:off x="670883" y="4469281"/>
              <a:ext cx="7431367" cy="0"/>
            </a:xfrm>
            <a:prstGeom prst="line">
              <a:avLst/>
            </a:prstGeom>
            <a:solidFill>
              <a:schemeClr val="accent1"/>
            </a:solidFill>
            <a:ln w="571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626411" y="3140464"/>
              <a:ext cx="7431367" cy="0"/>
            </a:xfrm>
            <a:prstGeom prst="line">
              <a:avLst/>
            </a:prstGeom>
            <a:solidFill>
              <a:schemeClr val="accent1"/>
            </a:solidFill>
            <a:ln w="571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626411" y="1002537"/>
              <a:ext cx="7431367" cy="0"/>
            </a:xfrm>
            <a:prstGeom prst="line">
              <a:avLst/>
            </a:prstGeom>
            <a:solidFill>
              <a:schemeClr val="accent1"/>
            </a:solidFill>
            <a:ln w="571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646951" y="5149572"/>
              <a:ext cx="7431367" cy="0"/>
            </a:xfrm>
            <a:prstGeom prst="line">
              <a:avLst/>
            </a:prstGeom>
            <a:solidFill>
              <a:schemeClr val="accent1"/>
            </a:solidFill>
            <a:ln w="571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408937" y="1091030"/>
              <a:ext cx="1342914" cy="923330"/>
            </a:xfrm>
            <a:prstGeom prst="rect">
              <a:avLst/>
            </a:prstGeom>
            <a:noFill/>
          </p:spPr>
          <p:txBody>
            <a:bodyPr wrap="square" rtlCol="0">
              <a:spAutoFit/>
            </a:bodyPr>
            <a:lstStyle/>
            <a:p>
              <a:r>
                <a:rPr lang="en-US" b="1" dirty="0">
                  <a:solidFill>
                    <a:schemeClr val="bg1"/>
                  </a:solidFill>
                </a:rPr>
                <a:t>Part of regular checkup</a:t>
              </a:r>
            </a:p>
          </p:txBody>
        </p:sp>
        <p:sp>
          <p:nvSpPr>
            <p:cNvPr id="42" name="TextBox 41"/>
            <p:cNvSpPr txBox="1"/>
            <p:nvPr/>
          </p:nvSpPr>
          <p:spPr>
            <a:xfrm>
              <a:off x="646951" y="3603380"/>
              <a:ext cx="892021" cy="369332"/>
            </a:xfrm>
            <a:prstGeom prst="rect">
              <a:avLst/>
            </a:prstGeom>
            <a:noFill/>
          </p:spPr>
          <p:txBody>
            <a:bodyPr wrap="square" rtlCol="0">
              <a:spAutoFit/>
            </a:bodyPr>
            <a:lstStyle/>
            <a:p>
              <a:r>
                <a:rPr lang="en-US" b="1" dirty="0">
                  <a:solidFill>
                    <a:schemeClr val="bg1"/>
                  </a:solidFill>
                </a:rPr>
                <a:t>None</a:t>
              </a:r>
            </a:p>
          </p:txBody>
        </p:sp>
        <p:sp>
          <p:nvSpPr>
            <p:cNvPr id="43" name="TextBox 42"/>
            <p:cNvSpPr txBox="1"/>
            <p:nvPr/>
          </p:nvSpPr>
          <p:spPr>
            <a:xfrm>
              <a:off x="670883" y="4670205"/>
              <a:ext cx="892021" cy="369332"/>
            </a:xfrm>
            <a:prstGeom prst="rect">
              <a:avLst/>
            </a:prstGeom>
            <a:noFill/>
          </p:spPr>
          <p:txBody>
            <a:bodyPr wrap="square" rtlCol="0">
              <a:spAutoFit/>
            </a:bodyPr>
            <a:lstStyle/>
            <a:p>
              <a:r>
                <a:rPr lang="en-US" b="1" dirty="0">
                  <a:solidFill>
                    <a:schemeClr val="bg1"/>
                  </a:solidFill>
                </a:rPr>
                <a:t>None</a:t>
              </a:r>
            </a:p>
          </p:txBody>
        </p:sp>
        <p:cxnSp>
          <p:nvCxnSpPr>
            <p:cNvPr id="45" name="Straight Connector 44"/>
            <p:cNvCxnSpPr/>
            <p:nvPr/>
          </p:nvCxnSpPr>
          <p:spPr bwMode="auto">
            <a:xfrm flipH="1">
              <a:off x="1598063" y="577696"/>
              <a:ext cx="46587" cy="4809541"/>
            </a:xfrm>
            <a:prstGeom prst="line">
              <a:avLst/>
            </a:prstGeom>
            <a:solidFill>
              <a:schemeClr val="accent1"/>
            </a:solidFill>
            <a:ln w="19050"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a:off x="3311631" y="611055"/>
              <a:ext cx="46587" cy="4809541"/>
            </a:xfrm>
            <a:prstGeom prst="line">
              <a:avLst/>
            </a:prstGeom>
            <a:solidFill>
              <a:schemeClr val="accent1"/>
            </a:solidFill>
            <a:ln w="19050"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845941" y="516424"/>
              <a:ext cx="616699" cy="369332"/>
            </a:xfrm>
            <a:prstGeom prst="rect">
              <a:avLst/>
            </a:prstGeom>
            <a:noFill/>
          </p:spPr>
          <p:txBody>
            <a:bodyPr wrap="square" rtlCol="0">
              <a:spAutoFit/>
            </a:bodyPr>
            <a:lstStyle/>
            <a:p>
              <a:r>
                <a:rPr lang="en-US" b="1" dirty="0">
                  <a:solidFill>
                    <a:schemeClr val="bg1"/>
                  </a:solidFill>
                </a:rPr>
                <a:t>Pap</a:t>
              </a:r>
            </a:p>
          </p:txBody>
        </p:sp>
        <p:sp>
          <p:nvSpPr>
            <p:cNvPr id="50" name="TextBox 49"/>
            <p:cNvSpPr txBox="1"/>
            <p:nvPr/>
          </p:nvSpPr>
          <p:spPr>
            <a:xfrm>
              <a:off x="1785780" y="1091030"/>
              <a:ext cx="1509737" cy="1477328"/>
            </a:xfrm>
            <a:prstGeom prst="rect">
              <a:avLst/>
            </a:prstGeom>
            <a:noFill/>
          </p:spPr>
          <p:txBody>
            <a:bodyPr wrap="square" rtlCol="0">
              <a:spAutoFit/>
            </a:bodyPr>
            <a:lstStyle/>
            <a:p>
              <a:r>
                <a:rPr lang="en-US" b="1" dirty="0">
                  <a:solidFill>
                    <a:schemeClr val="bg1"/>
                  </a:solidFill>
                </a:rPr>
                <a:t>Yearly, every 3 years if consecutive negative</a:t>
              </a:r>
            </a:p>
          </p:txBody>
        </p:sp>
        <p:sp>
          <p:nvSpPr>
            <p:cNvPr id="51" name="TextBox 50"/>
            <p:cNvSpPr txBox="1"/>
            <p:nvPr/>
          </p:nvSpPr>
          <p:spPr>
            <a:xfrm>
              <a:off x="1641317" y="3302661"/>
              <a:ext cx="1748327" cy="923330"/>
            </a:xfrm>
            <a:prstGeom prst="rect">
              <a:avLst/>
            </a:prstGeom>
            <a:noFill/>
          </p:spPr>
          <p:txBody>
            <a:bodyPr wrap="square" rtlCol="0">
              <a:spAutoFit/>
            </a:bodyPr>
            <a:lstStyle/>
            <a:p>
              <a:r>
                <a:rPr lang="en-US" b="1" dirty="0">
                  <a:solidFill>
                    <a:schemeClr val="bg1"/>
                  </a:solidFill>
                </a:rPr>
                <a:t>≥ 20y or upon first vaginal intercourse</a:t>
              </a:r>
            </a:p>
          </p:txBody>
        </p:sp>
        <p:sp>
          <p:nvSpPr>
            <p:cNvPr id="52" name="TextBox 51"/>
            <p:cNvSpPr txBox="1"/>
            <p:nvPr/>
          </p:nvSpPr>
          <p:spPr>
            <a:xfrm>
              <a:off x="1739193" y="4670205"/>
              <a:ext cx="892021" cy="369332"/>
            </a:xfrm>
            <a:prstGeom prst="rect">
              <a:avLst/>
            </a:prstGeom>
            <a:noFill/>
          </p:spPr>
          <p:txBody>
            <a:bodyPr wrap="square" rtlCol="0">
              <a:spAutoFit/>
            </a:bodyPr>
            <a:lstStyle/>
            <a:p>
              <a:r>
                <a:rPr lang="en-US" b="1" dirty="0">
                  <a:solidFill>
                    <a:schemeClr val="bg1"/>
                  </a:solidFill>
                </a:rPr>
                <a:t>None</a:t>
              </a:r>
            </a:p>
          </p:txBody>
        </p:sp>
        <p:sp>
          <p:nvSpPr>
            <p:cNvPr id="53" name="TextBox 52"/>
            <p:cNvSpPr txBox="1"/>
            <p:nvPr/>
          </p:nvSpPr>
          <p:spPr>
            <a:xfrm>
              <a:off x="3013353" y="5415366"/>
              <a:ext cx="755335" cy="400110"/>
            </a:xfrm>
            <a:prstGeom prst="rect">
              <a:avLst/>
            </a:prstGeom>
            <a:noFill/>
          </p:spPr>
          <p:txBody>
            <a:bodyPr wrap="none" rtlCol="0">
              <a:spAutoFit/>
            </a:bodyPr>
            <a:lstStyle/>
            <a:p>
              <a:r>
                <a:rPr lang="en-US" sz="2000" b="1" dirty="0">
                  <a:solidFill>
                    <a:schemeClr val="bg1"/>
                  </a:solidFill>
                </a:rPr>
                <a:t>1987</a:t>
              </a:r>
            </a:p>
          </p:txBody>
        </p:sp>
        <p:sp>
          <p:nvSpPr>
            <p:cNvPr id="54" name="TextBox 53"/>
            <p:cNvSpPr txBox="1"/>
            <p:nvPr/>
          </p:nvSpPr>
          <p:spPr>
            <a:xfrm>
              <a:off x="3487520" y="516424"/>
              <a:ext cx="616699" cy="369332"/>
            </a:xfrm>
            <a:prstGeom prst="rect">
              <a:avLst/>
            </a:prstGeom>
            <a:noFill/>
          </p:spPr>
          <p:txBody>
            <a:bodyPr wrap="square" rtlCol="0">
              <a:spAutoFit/>
            </a:bodyPr>
            <a:lstStyle/>
            <a:p>
              <a:r>
                <a:rPr lang="en-US" b="1" dirty="0">
                  <a:solidFill>
                    <a:schemeClr val="bg1"/>
                  </a:solidFill>
                </a:rPr>
                <a:t>Pap</a:t>
              </a:r>
            </a:p>
          </p:txBody>
        </p:sp>
        <p:sp>
          <p:nvSpPr>
            <p:cNvPr id="55" name="TextBox 54"/>
            <p:cNvSpPr txBox="1"/>
            <p:nvPr/>
          </p:nvSpPr>
          <p:spPr>
            <a:xfrm>
              <a:off x="3445321" y="1072984"/>
              <a:ext cx="1543349" cy="1477328"/>
            </a:xfrm>
            <a:prstGeom prst="rect">
              <a:avLst/>
            </a:prstGeom>
            <a:noFill/>
          </p:spPr>
          <p:txBody>
            <a:bodyPr wrap="square" rtlCol="0">
              <a:spAutoFit/>
            </a:bodyPr>
            <a:lstStyle/>
            <a:p>
              <a:r>
                <a:rPr lang="en-US" b="1" dirty="0">
                  <a:solidFill>
                    <a:schemeClr val="bg1"/>
                  </a:solidFill>
                </a:rPr>
                <a:t>Yearly, “less frequent” if 3 consecutive negative</a:t>
              </a:r>
            </a:p>
          </p:txBody>
        </p:sp>
        <p:sp>
          <p:nvSpPr>
            <p:cNvPr id="56" name="TextBox 55"/>
            <p:cNvSpPr txBox="1"/>
            <p:nvPr/>
          </p:nvSpPr>
          <p:spPr>
            <a:xfrm>
              <a:off x="3392895" y="3280158"/>
              <a:ext cx="1651828" cy="923330"/>
            </a:xfrm>
            <a:prstGeom prst="rect">
              <a:avLst/>
            </a:prstGeom>
            <a:noFill/>
          </p:spPr>
          <p:txBody>
            <a:bodyPr wrap="square" rtlCol="0">
              <a:spAutoFit/>
            </a:bodyPr>
            <a:lstStyle/>
            <a:p>
              <a:r>
                <a:rPr lang="en-US" b="1" dirty="0">
                  <a:solidFill>
                    <a:schemeClr val="bg1"/>
                  </a:solidFill>
                </a:rPr>
                <a:t>≥18y or upon first vaginal intercourse</a:t>
              </a:r>
            </a:p>
          </p:txBody>
        </p:sp>
        <p:sp>
          <p:nvSpPr>
            <p:cNvPr id="57" name="TextBox 56"/>
            <p:cNvSpPr txBox="1"/>
            <p:nvPr/>
          </p:nvSpPr>
          <p:spPr>
            <a:xfrm>
              <a:off x="3602932" y="4670205"/>
              <a:ext cx="892021" cy="369332"/>
            </a:xfrm>
            <a:prstGeom prst="rect">
              <a:avLst/>
            </a:prstGeom>
            <a:noFill/>
          </p:spPr>
          <p:txBody>
            <a:bodyPr wrap="square" rtlCol="0">
              <a:spAutoFit/>
            </a:bodyPr>
            <a:lstStyle/>
            <a:p>
              <a:r>
                <a:rPr lang="en-US" b="1" dirty="0">
                  <a:solidFill>
                    <a:schemeClr val="bg1"/>
                  </a:solidFill>
                </a:rPr>
                <a:t>None</a:t>
              </a:r>
            </a:p>
          </p:txBody>
        </p:sp>
        <p:cxnSp>
          <p:nvCxnSpPr>
            <p:cNvPr id="59" name="Straight Connector 58"/>
            <p:cNvCxnSpPr/>
            <p:nvPr/>
          </p:nvCxnSpPr>
          <p:spPr bwMode="auto">
            <a:xfrm flipH="1">
              <a:off x="5044859" y="640472"/>
              <a:ext cx="46587" cy="4809541"/>
            </a:xfrm>
            <a:prstGeom prst="line">
              <a:avLst/>
            </a:prstGeom>
            <a:solidFill>
              <a:schemeClr val="accent1"/>
            </a:solidFill>
            <a:ln w="19050"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p:cNvSpPr txBox="1"/>
            <p:nvPr/>
          </p:nvSpPr>
          <p:spPr>
            <a:xfrm>
              <a:off x="4861934" y="5415366"/>
              <a:ext cx="755335" cy="400110"/>
            </a:xfrm>
            <a:prstGeom prst="rect">
              <a:avLst/>
            </a:prstGeom>
            <a:noFill/>
          </p:spPr>
          <p:txBody>
            <a:bodyPr wrap="none" rtlCol="0">
              <a:spAutoFit/>
            </a:bodyPr>
            <a:lstStyle/>
            <a:p>
              <a:r>
                <a:rPr lang="en-US" sz="2000" b="1" dirty="0">
                  <a:solidFill>
                    <a:schemeClr val="bg1"/>
                  </a:solidFill>
                </a:rPr>
                <a:t>2002</a:t>
              </a:r>
            </a:p>
          </p:txBody>
        </p:sp>
        <p:sp>
          <p:nvSpPr>
            <p:cNvPr id="63" name="TextBox 62"/>
            <p:cNvSpPr txBox="1"/>
            <p:nvPr/>
          </p:nvSpPr>
          <p:spPr>
            <a:xfrm>
              <a:off x="5167068" y="1057136"/>
              <a:ext cx="2065698" cy="1477328"/>
            </a:xfrm>
            <a:prstGeom prst="rect">
              <a:avLst/>
            </a:prstGeom>
            <a:noFill/>
          </p:spPr>
          <p:txBody>
            <a:bodyPr wrap="square" rtlCol="0">
              <a:spAutoFit/>
            </a:bodyPr>
            <a:lstStyle/>
            <a:p>
              <a:r>
                <a:rPr lang="en-US" b="1" dirty="0">
                  <a:solidFill>
                    <a:schemeClr val="bg1"/>
                  </a:solidFill>
                </a:rPr>
                <a:t>Yearly if conventional Pap, every 2 years if liquid Pap</a:t>
              </a:r>
            </a:p>
          </p:txBody>
        </p:sp>
        <p:cxnSp>
          <p:nvCxnSpPr>
            <p:cNvPr id="64" name="Straight Connector 63"/>
            <p:cNvCxnSpPr/>
            <p:nvPr/>
          </p:nvCxnSpPr>
          <p:spPr bwMode="auto">
            <a:xfrm flipH="1">
              <a:off x="7186043" y="647726"/>
              <a:ext cx="46587" cy="4809541"/>
            </a:xfrm>
            <a:prstGeom prst="line">
              <a:avLst/>
            </a:prstGeom>
            <a:solidFill>
              <a:schemeClr val="accent1"/>
            </a:solidFill>
            <a:ln w="19050"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7308388" y="1095155"/>
              <a:ext cx="1511762" cy="2031325"/>
            </a:xfrm>
            <a:prstGeom prst="rect">
              <a:avLst/>
            </a:prstGeom>
            <a:noFill/>
          </p:spPr>
          <p:txBody>
            <a:bodyPr wrap="square" rtlCol="0">
              <a:spAutoFit/>
            </a:bodyPr>
            <a:lstStyle/>
            <a:p>
              <a:r>
                <a:rPr lang="en-US" b="1" dirty="0">
                  <a:solidFill>
                    <a:schemeClr val="bg1"/>
                  </a:solidFill>
                </a:rPr>
                <a:t>Every 3 years</a:t>
              </a:r>
            </a:p>
            <a:p>
              <a:r>
                <a:rPr lang="en-US" b="1" dirty="0">
                  <a:solidFill>
                    <a:schemeClr val="bg1"/>
                  </a:solidFill>
                </a:rPr>
                <a:t>(21–29)</a:t>
              </a:r>
            </a:p>
            <a:p>
              <a:endParaRPr lang="en-US" b="1" dirty="0">
                <a:solidFill>
                  <a:schemeClr val="bg1"/>
                </a:solidFill>
              </a:endParaRPr>
            </a:p>
            <a:p>
              <a:r>
                <a:rPr lang="en-US" b="1" dirty="0">
                  <a:solidFill>
                    <a:schemeClr val="bg1"/>
                  </a:solidFill>
                </a:rPr>
                <a:t>Every 5 years (30–65)</a:t>
              </a:r>
            </a:p>
          </p:txBody>
        </p:sp>
        <p:sp>
          <p:nvSpPr>
            <p:cNvPr id="66" name="TextBox 65"/>
            <p:cNvSpPr txBox="1"/>
            <p:nvPr/>
          </p:nvSpPr>
          <p:spPr>
            <a:xfrm>
              <a:off x="6831668" y="5415366"/>
              <a:ext cx="755335" cy="400110"/>
            </a:xfrm>
            <a:prstGeom prst="rect">
              <a:avLst/>
            </a:prstGeom>
            <a:noFill/>
          </p:spPr>
          <p:txBody>
            <a:bodyPr wrap="none" rtlCol="0">
              <a:spAutoFit/>
            </a:bodyPr>
            <a:lstStyle/>
            <a:p>
              <a:r>
                <a:rPr lang="en-US" sz="2000" b="1" dirty="0">
                  <a:solidFill>
                    <a:schemeClr val="bg1"/>
                  </a:solidFill>
                </a:rPr>
                <a:t>2012</a:t>
              </a:r>
            </a:p>
          </p:txBody>
        </p:sp>
        <p:sp>
          <p:nvSpPr>
            <p:cNvPr id="67" name="TextBox 66"/>
            <p:cNvSpPr txBox="1"/>
            <p:nvPr/>
          </p:nvSpPr>
          <p:spPr>
            <a:xfrm>
              <a:off x="7313491" y="3221688"/>
              <a:ext cx="835045" cy="646331"/>
            </a:xfrm>
            <a:prstGeom prst="rect">
              <a:avLst/>
            </a:prstGeom>
            <a:noFill/>
          </p:spPr>
          <p:txBody>
            <a:bodyPr wrap="square" rtlCol="0">
              <a:spAutoFit/>
            </a:bodyPr>
            <a:lstStyle/>
            <a:p>
              <a:r>
                <a:rPr lang="en-US" b="1" dirty="0">
                  <a:solidFill>
                    <a:schemeClr val="bg1"/>
                  </a:solidFill>
                </a:rPr>
                <a:t>21y</a:t>
              </a:r>
            </a:p>
            <a:p>
              <a:endParaRPr lang="en-US" b="1" dirty="0">
                <a:solidFill>
                  <a:schemeClr val="bg1"/>
                </a:solidFill>
              </a:endParaRPr>
            </a:p>
          </p:txBody>
        </p:sp>
        <p:sp>
          <p:nvSpPr>
            <p:cNvPr id="68" name="TextBox 67"/>
            <p:cNvSpPr txBox="1"/>
            <p:nvPr/>
          </p:nvSpPr>
          <p:spPr>
            <a:xfrm>
              <a:off x="5206172" y="3309325"/>
              <a:ext cx="1651828" cy="923330"/>
            </a:xfrm>
            <a:prstGeom prst="rect">
              <a:avLst/>
            </a:prstGeom>
            <a:noFill/>
          </p:spPr>
          <p:txBody>
            <a:bodyPr wrap="square" rtlCol="0">
              <a:spAutoFit/>
            </a:bodyPr>
            <a:lstStyle/>
            <a:p>
              <a:r>
                <a:rPr lang="en-US" b="1" dirty="0">
                  <a:solidFill>
                    <a:schemeClr val="bg1"/>
                  </a:solidFill>
                </a:rPr>
                <a:t>3y after first vaginal intercourse</a:t>
              </a:r>
            </a:p>
          </p:txBody>
        </p:sp>
        <p:sp>
          <p:nvSpPr>
            <p:cNvPr id="69" name="TextBox 68"/>
            <p:cNvSpPr txBox="1"/>
            <p:nvPr/>
          </p:nvSpPr>
          <p:spPr>
            <a:xfrm>
              <a:off x="5120807" y="329582"/>
              <a:ext cx="2168012" cy="646331"/>
            </a:xfrm>
            <a:prstGeom prst="rect">
              <a:avLst/>
            </a:prstGeom>
            <a:noFill/>
          </p:spPr>
          <p:txBody>
            <a:bodyPr wrap="square" rtlCol="0">
              <a:spAutoFit/>
            </a:bodyPr>
            <a:lstStyle/>
            <a:p>
              <a:r>
                <a:rPr lang="en-US" b="1" dirty="0">
                  <a:solidFill>
                    <a:schemeClr val="bg1"/>
                  </a:solidFill>
                </a:rPr>
                <a:t>Conventional or liquid Pap</a:t>
              </a:r>
            </a:p>
          </p:txBody>
        </p:sp>
        <p:sp>
          <p:nvSpPr>
            <p:cNvPr id="70" name="TextBox 69"/>
            <p:cNvSpPr txBox="1"/>
            <p:nvPr/>
          </p:nvSpPr>
          <p:spPr>
            <a:xfrm>
              <a:off x="7316574" y="-224416"/>
              <a:ext cx="1625868" cy="1200329"/>
            </a:xfrm>
            <a:prstGeom prst="rect">
              <a:avLst/>
            </a:prstGeom>
            <a:noFill/>
          </p:spPr>
          <p:txBody>
            <a:bodyPr wrap="square" rtlCol="0">
              <a:spAutoFit/>
            </a:bodyPr>
            <a:lstStyle/>
            <a:p>
              <a:r>
                <a:rPr lang="en-US" b="1" dirty="0">
                  <a:solidFill>
                    <a:schemeClr val="bg1"/>
                  </a:solidFill>
                </a:rPr>
                <a:t>Pap (21–29)</a:t>
              </a:r>
            </a:p>
            <a:p>
              <a:r>
                <a:rPr lang="en-US" b="1" dirty="0">
                  <a:solidFill>
                    <a:schemeClr val="bg1"/>
                  </a:solidFill>
                </a:rPr>
                <a:t>Pap plus HPV test (30–65)</a:t>
              </a:r>
            </a:p>
          </p:txBody>
        </p:sp>
        <p:sp>
          <p:nvSpPr>
            <p:cNvPr id="71" name="TextBox 70"/>
            <p:cNvSpPr txBox="1"/>
            <p:nvPr/>
          </p:nvSpPr>
          <p:spPr>
            <a:xfrm>
              <a:off x="5120807" y="4526683"/>
              <a:ext cx="2055968" cy="923330"/>
            </a:xfrm>
            <a:prstGeom prst="rect">
              <a:avLst/>
            </a:prstGeom>
            <a:noFill/>
          </p:spPr>
          <p:txBody>
            <a:bodyPr wrap="square" rtlCol="0">
              <a:spAutoFit/>
            </a:bodyPr>
            <a:lstStyle/>
            <a:p>
              <a:r>
                <a:rPr lang="en-US" b="1" dirty="0">
                  <a:solidFill>
                    <a:schemeClr val="bg1"/>
                  </a:solidFill>
                </a:rPr>
                <a:t>70y if 3 consecutive neg.</a:t>
              </a:r>
            </a:p>
            <a:p>
              <a:endParaRPr lang="en-US" b="1" dirty="0">
                <a:solidFill>
                  <a:schemeClr val="bg1"/>
                </a:solidFill>
              </a:endParaRPr>
            </a:p>
          </p:txBody>
        </p:sp>
        <p:sp>
          <p:nvSpPr>
            <p:cNvPr id="72" name="TextBox 71"/>
            <p:cNvSpPr txBox="1"/>
            <p:nvPr/>
          </p:nvSpPr>
          <p:spPr>
            <a:xfrm>
              <a:off x="7294759" y="4604646"/>
              <a:ext cx="835045" cy="646331"/>
            </a:xfrm>
            <a:prstGeom prst="rect">
              <a:avLst/>
            </a:prstGeom>
            <a:noFill/>
          </p:spPr>
          <p:txBody>
            <a:bodyPr wrap="square" rtlCol="0">
              <a:spAutoFit/>
            </a:bodyPr>
            <a:lstStyle/>
            <a:p>
              <a:r>
                <a:rPr lang="en-US" b="1" dirty="0">
                  <a:solidFill>
                    <a:schemeClr val="bg1"/>
                  </a:solidFill>
                </a:rPr>
                <a:t>65y</a:t>
              </a:r>
            </a:p>
            <a:p>
              <a:endParaRPr lang="en-US" b="1" dirty="0">
                <a:solidFill>
                  <a:schemeClr val="bg1"/>
                </a:solidFill>
              </a:endParaRPr>
            </a:p>
          </p:txBody>
        </p:sp>
      </p:grpSp>
      <p:sp>
        <p:nvSpPr>
          <p:cNvPr id="73" name="TextBox 72"/>
          <p:cNvSpPr txBox="1"/>
          <p:nvPr/>
        </p:nvSpPr>
        <p:spPr>
          <a:xfrm>
            <a:off x="444513" y="136748"/>
            <a:ext cx="5742278" cy="830997"/>
          </a:xfrm>
          <a:prstGeom prst="rect">
            <a:avLst/>
          </a:prstGeom>
          <a:noFill/>
        </p:spPr>
        <p:txBody>
          <a:bodyPr wrap="none" rtlCol="0">
            <a:spAutoFit/>
          </a:bodyPr>
          <a:lstStyle/>
          <a:p>
            <a:r>
              <a:rPr lang="en-US" sz="2400" b="1" dirty="0">
                <a:solidFill>
                  <a:srgbClr val="FFC000"/>
                </a:solidFill>
              </a:rPr>
              <a:t>History of American Cancer Society </a:t>
            </a:r>
          </a:p>
          <a:p>
            <a:r>
              <a:rPr lang="en-US" sz="2400" b="1" dirty="0">
                <a:solidFill>
                  <a:srgbClr val="FFC000"/>
                </a:solidFill>
              </a:rPr>
              <a:t>Cervical Cancer Screening Guidelines</a:t>
            </a:r>
          </a:p>
        </p:txBody>
      </p:sp>
    </p:spTree>
    <p:extLst>
      <p:ext uri="{BB962C8B-B14F-4D97-AF65-F5344CB8AC3E}">
        <p14:creationId xmlns:p14="http://schemas.microsoft.com/office/powerpoint/2010/main" val="280082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A07316E-D148-439D-B987-9814D9A28110}" type="slidenum">
              <a:rPr lang="en-US" altLang="en-US" smtClean="0">
                <a:solidFill>
                  <a:srgbClr val="FFFFFF"/>
                </a:solidFill>
              </a:rPr>
              <a:pPr>
                <a:defRPr/>
              </a:pPr>
              <a:t>15</a:t>
            </a:fld>
            <a:endParaRPr lang="en-US" altLang="en-US" dirty="0">
              <a:solidFill>
                <a:srgbClr val="FFFFFF"/>
              </a:solidFill>
            </a:endParaRPr>
          </a:p>
        </p:txBody>
      </p:sp>
      <p:graphicFrame>
        <p:nvGraphicFramePr>
          <p:cNvPr id="3" name="Chart 2"/>
          <p:cNvGraphicFramePr>
            <a:graphicFrameLocks/>
          </p:cNvGraphicFramePr>
          <p:nvPr>
            <p:extLst>
              <p:ext uri="{D42A27DB-BD31-4B8C-83A1-F6EECF244321}">
                <p14:modId xmlns:p14="http://schemas.microsoft.com/office/powerpoint/2010/main" val="1899263630"/>
              </p:ext>
            </p:extLst>
          </p:nvPr>
        </p:nvGraphicFramePr>
        <p:xfrm>
          <a:off x="228600" y="104775"/>
          <a:ext cx="8686800" cy="6524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238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129708E-5CF7-46C4-8E2C-EAC476E989F0}" type="slidenum">
              <a:rPr lang="en-US" altLang="en-US" smtClean="0">
                <a:solidFill>
                  <a:srgbClr val="FFFFFF"/>
                </a:solidFill>
              </a:rPr>
              <a:pPr>
                <a:defRPr/>
              </a:pPr>
              <a:t>16</a:t>
            </a:fld>
            <a:endParaRPr lang="en-US" altLang="en-US" dirty="0">
              <a:solidFill>
                <a:srgbClr val="FFFFFF"/>
              </a:solidFill>
            </a:endParaRPr>
          </a:p>
        </p:txBody>
      </p:sp>
      <p:graphicFrame>
        <p:nvGraphicFramePr>
          <p:cNvPr id="3" name="Chart 2"/>
          <p:cNvGraphicFramePr>
            <a:graphicFrameLocks/>
          </p:cNvGraphicFramePr>
          <p:nvPr>
            <p:extLst>
              <p:ext uri="{D42A27DB-BD31-4B8C-83A1-F6EECF244321}">
                <p14:modId xmlns:p14="http://schemas.microsoft.com/office/powerpoint/2010/main" val="60014169"/>
              </p:ext>
            </p:extLst>
          </p:nvPr>
        </p:nvGraphicFramePr>
        <p:xfrm>
          <a:off x="304800" y="228600"/>
          <a:ext cx="8686800" cy="647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989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6D23D8-2A85-4E0C-A930-CD2CD3001BE0}" type="slidenum">
              <a:rPr lang="en-US" altLang="en-US" smtClean="0">
                <a:solidFill>
                  <a:srgbClr val="FFFFFF"/>
                </a:solidFill>
              </a:rPr>
              <a:pPr>
                <a:defRPr/>
              </a:pPr>
              <a:t>17</a:t>
            </a:fld>
            <a:endParaRPr lang="en-US" altLang="en-US" dirty="0">
              <a:solidFill>
                <a:srgbClr val="FFFFFF"/>
              </a:solidFill>
            </a:endParaRPr>
          </a:p>
        </p:txBody>
      </p:sp>
      <p:graphicFrame>
        <p:nvGraphicFramePr>
          <p:cNvPr id="3" name="Chart 3"/>
          <p:cNvGraphicFramePr>
            <a:graphicFrameLocks/>
          </p:cNvGraphicFramePr>
          <p:nvPr>
            <p:extLst>
              <p:ext uri="{D42A27DB-BD31-4B8C-83A1-F6EECF244321}">
                <p14:modId xmlns:p14="http://schemas.microsoft.com/office/powerpoint/2010/main" val="1654736851"/>
              </p:ext>
            </p:extLst>
          </p:nvPr>
        </p:nvGraphicFramePr>
        <p:xfrm>
          <a:off x="293688" y="179388"/>
          <a:ext cx="8610600" cy="6354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256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571500"/>
            <a:ext cx="7772400" cy="762000"/>
          </a:xfrm>
        </p:spPr>
        <p:txBody>
          <a:bodyPr/>
          <a:lstStyle/>
          <a:p>
            <a:r>
              <a:rPr lang="en-US" dirty="0"/>
              <a:t>I’m going to tell you…</a:t>
            </a:r>
          </a:p>
        </p:txBody>
      </p:sp>
      <p:sp>
        <p:nvSpPr>
          <p:cNvPr id="3" name="Content Placeholder 2"/>
          <p:cNvSpPr>
            <a:spLocks noGrp="1"/>
          </p:cNvSpPr>
          <p:nvPr>
            <p:ph idx="1"/>
          </p:nvPr>
        </p:nvSpPr>
        <p:spPr>
          <a:xfrm>
            <a:off x="847725" y="1571625"/>
            <a:ext cx="7772400" cy="4695825"/>
          </a:xfrm>
        </p:spPr>
        <p:txBody>
          <a:bodyPr/>
          <a:lstStyle/>
          <a:p>
            <a:pPr marL="0" indent="0">
              <a:buNone/>
            </a:pPr>
            <a:r>
              <a:rPr lang="en-US" sz="2400" b="1" dirty="0"/>
              <a:t>In Portland since HPV vaccine introduction, the number of ….</a:t>
            </a:r>
          </a:p>
          <a:p>
            <a:pPr marL="0" indent="0">
              <a:buNone/>
            </a:pPr>
            <a:r>
              <a:rPr lang="en-US" sz="2400" b="1" dirty="0"/>
              <a:t>	</a:t>
            </a:r>
            <a:r>
              <a:rPr lang="en-US" sz="2400" b="1" dirty="0" err="1"/>
              <a:t>Paps</a:t>
            </a:r>
            <a:r>
              <a:rPr lang="en-US" sz="2400" b="1" dirty="0"/>
              <a:t> smears done</a:t>
            </a:r>
          </a:p>
          <a:p>
            <a:pPr marL="0" indent="0">
              <a:buNone/>
            </a:pPr>
            <a:r>
              <a:rPr lang="en-US" sz="2400" b="1" dirty="0"/>
              <a:t>	Pre-cancers diagnosed…</a:t>
            </a:r>
          </a:p>
          <a:p>
            <a:pPr marL="0" indent="0">
              <a:buNone/>
            </a:pPr>
            <a:r>
              <a:rPr lang="en-US" sz="2400" b="1" dirty="0"/>
              <a:t>		have declined</a:t>
            </a:r>
          </a:p>
          <a:p>
            <a:pPr marL="0" indent="0">
              <a:buNone/>
            </a:pPr>
            <a:r>
              <a:rPr lang="en-US" sz="2400" b="1" dirty="0"/>
              <a:t>The number of …</a:t>
            </a:r>
          </a:p>
          <a:p>
            <a:pPr marL="0" indent="0">
              <a:buNone/>
            </a:pPr>
            <a:r>
              <a:rPr lang="en-US" sz="2400" b="1" dirty="0"/>
              <a:t>	Cervical pre-cancers occurring…</a:t>
            </a:r>
          </a:p>
          <a:p>
            <a:pPr marL="0" indent="0">
              <a:buNone/>
            </a:pPr>
            <a:r>
              <a:rPr lang="en-US" sz="2400" b="1" dirty="0"/>
              <a:t>		might have declined</a:t>
            </a:r>
          </a:p>
          <a:p>
            <a:pPr marL="0" indent="0">
              <a:buNone/>
            </a:pPr>
            <a:r>
              <a:rPr lang="en-US" sz="2400" b="1" dirty="0"/>
              <a:t>Proportions of HPV types found in Portland pre-cancers have changed</a:t>
            </a:r>
          </a:p>
        </p:txBody>
      </p:sp>
      <p:grpSp>
        <p:nvGrpSpPr>
          <p:cNvPr id="12" name="Group 11"/>
          <p:cNvGrpSpPr/>
          <p:nvPr/>
        </p:nvGrpSpPr>
        <p:grpSpPr>
          <a:xfrm>
            <a:off x="182254" y="5048250"/>
            <a:ext cx="327334" cy="400110"/>
            <a:chOff x="5316692" y="5953125"/>
            <a:chExt cx="327334" cy="400110"/>
          </a:xfrm>
        </p:grpSpPr>
        <p:sp>
          <p:nvSpPr>
            <p:cNvPr id="6" name="TextBox 5"/>
            <p:cNvSpPr txBox="1"/>
            <p:nvPr/>
          </p:nvSpPr>
          <p:spPr>
            <a:xfrm>
              <a:off x="5316692" y="5953125"/>
              <a:ext cx="327334" cy="400110"/>
            </a:xfrm>
            <a:prstGeom prst="rect">
              <a:avLst/>
            </a:prstGeom>
            <a:noFill/>
          </p:spPr>
          <p:txBody>
            <a:bodyPr wrap="none" rtlCol="0">
              <a:spAutoFit/>
            </a:bodyPr>
            <a:lstStyle/>
            <a:p>
              <a:r>
                <a:rPr lang="en-US" sz="2000" b="1" dirty="0">
                  <a:solidFill>
                    <a:srgbClr val="FFFFFF"/>
                  </a:solidFill>
                </a:rPr>
                <a:t>3</a:t>
              </a:r>
            </a:p>
          </p:txBody>
        </p:sp>
        <p:sp>
          <p:nvSpPr>
            <p:cNvPr id="7" name="Oval 6"/>
            <p:cNvSpPr/>
            <p:nvPr/>
          </p:nvSpPr>
          <p:spPr>
            <a:xfrm>
              <a:off x="5316692" y="5962650"/>
              <a:ext cx="327334" cy="3905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1" name="Group 10"/>
          <p:cNvGrpSpPr/>
          <p:nvPr/>
        </p:nvGrpSpPr>
        <p:grpSpPr>
          <a:xfrm>
            <a:off x="182254" y="3771900"/>
            <a:ext cx="327334" cy="400110"/>
            <a:chOff x="6362700" y="5962650"/>
            <a:chExt cx="327334" cy="400110"/>
          </a:xfrm>
        </p:grpSpPr>
        <p:sp>
          <p:nvSpPr>
            <p:cNvPr id="5" name="TextBox 4"/>
            <p:cNvSpPr txBox="1"/>
            <p:nvPr/>
          </p:nvSpPr>
          <p:spPr>
            <a:xfrm>
              <a:off x="6362700" y="5962650"/>
              <a:ext cx="327334" cy="400110"/>
            </a:xfrm>
            <a:prstGeom prst="rect">
              <a:avLst/>
            </a:prstGeom>
            <a:noFill/>
          </p:spPr>
          <p:txBody>
            <a:bodyPr wrap="none" rtlCol="0">
              <a:spAutoFit/>
            </a:bodyPr>
            <a:lstStyle/>
            <a:p>
              <a:r>
                <a:rPr lang="en-US" sz="2000" b="1" dirty="0">
                  <a:solidFill>
                    <a:srgbClr val="FFFFFF"/>
                  </a:solidFill>
                </a:rPr>
                <a:t>2</a:t>
              </a:r>
            </a:p>
          </p:txBody>
        </p:sp>
        <p:sp>
          <p:nvSpPr>
            <p:cNvPr id="8" name="Oval 7"/>
            <p:cNvSpPr/>
            <p:nvPr/>
          </p:nvSpPr>
          <p:spPr>
            <a:xfrm>
              <a:off x="6362700" y="5972175"/>
              <a:ext cx="327334" cy="3905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 name="Group 9"/>
          <p:cNvGrpSpPr/>
          <p:nvPr/>
        </p:nvGrpSpPr>
        <p:grpSpPr>
          <a:xfrm>
            <a:off x="182254" y="1657290"/>
            <a:ext cx="327334" cy="400110"/>
            <a:chOff x="7572375" y="5562540"/>
            <a:chExt cx="327334" cy="400110"/>
          </a:xfrm>
        </p:grpSpPr>
        <p:sp>
          <p:nvSpPr>
            <p:cNvPr id="4" name="TextBox 3"/>
            <p:cNvSpPr txBox="1"/>
            <p:nvPr/>
          </p:nvSpPr>
          <p:spPr>
            <a:xfrm>
              <a:off x="7572375" y="5562540"/>
              <a:ext cx="327334" cy="400110"/>
            </a:xfrm>
            <a:prstGeom prst="rect">
              <a:avLst/>
            </a:prstGeom>
            <a:noFill/>
          </p:spPr>
          <p:txBody>
            <a:bodyPr wrap="none" rtlCol="0">
              <a:spAutoFit/>
            </a:bodyPr>
            <a:lstStyle/>
            <a:p>
              <a:r>
                <a:rPr lang="en-US" sz="2000" b="1" dirty="0">
                  <a:solidFill>
                    <a:srgbClr val="FFFFFF"/>
                  </a:solidFill>
                </a:rPr>
                <a:t>1</a:t>
              </a:r>
            </a:p>
          </p:txBody>
        </p:sp>
        <p:sp>
          <p:nvSpPr>
            <p:cNvPr id="9" name="Oval 8"/>
            <p:cNvSpPr/>
            <p:nvPr/>
          </p:nvSpPr>
          <p:spPr>
            <a:xfrm>
              <a:off x="7572375" y="5562540"/>
              <a:ext cx="327334" cy="3905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222241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700610026"/>
              </p:ext>
            </p:extLst>
          </p:nvPr>
        </p:nvGraphicFramePr>
        <p:xfrm>
          <a:off x="1592317" y="1051034"/>
          <a:ext cx="6721366" cy="428559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2055" y="1807779"/>
            <a:ext cx="1273105" cy="461665"/>
          </a:xfrm>
          <a:prstGeom prst="rect">
            <a:avLst/>
          </a:prstGeom>
          <a:noFill/>
        </p:spPr>
        <p:txBody>
          <a:bodyPr wrap="none" rtlCol="0">
            <a:spAutoFit/>
          </a:bodyPr>
          <a:lstStyle/>
          <a:p>
            <a:r>
              <a:rPr lang="en-US" sz="2400" b="1" dirty="0">
                <a:solidFill>
                  <a:schemeClr val="bg1"/>
                </a:solidFill>
              </a:rPr>
              <a:t>N=1728</a:t>
            </a:r>
          </a:p>
        </p:txBody>
      </p:sp>
    </p:spTree>
    <p:extLst>
      <p:ext uri="{BB962C8B-B14F-4D97-AF65-F5344CB8AC3E}">
        <p14:creationId xmlns:p14="http://schemas.microsoft.com/office/powerpoint/2010/main" val="299921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571500"/>
            <a:ext cx="7772400" cy="762000"/>
          </a:xfrm>
        </p:spPr>
        <p:txBody>
          <a:bodyPr/>
          <a:lstStyle/>
          <a:p>
            <a:r>
              <a:rPr lang="en-US" dirty="0"/>
              <a:t>I’m going to tell you…</a:t>
            </a:r>
          </a:p>
        </p:txBody>
      </p:sp>
      <p:sp>
        <p:nvSpPr>
          <p:cNvPr id="3" name="Content Placeholder 2"/>
          <p:cNvSpPr>
            <a:spLocks noGrp="1"/>
          </p:cNvSpPr>
          <p:nvPr>
            <p:ph idx="1"/>
          </p:nvPr>
        </p:nvSpPr>
        <p:spPr>
          <a:xfrm>
            <a:off x="847725" y="1571625"/>
            <a:ext cx="7772400" cy="4695825"/>
          </a:xfrm>
        </p:spPr>
        <p:txBody>
          <a:bodyPr/>
          <a:lstStyle/>
          <a:p>
            <a:pPr marL="0" indent="0">
              <a:buNone/>
            </a:pPr>
            <a:r>
              <a:rPr lang="en-US" sz="2400" b="1" dirty="0"/>
              <a:t>In Portland since HPV vaccine introduction, the number of ….</a:t>
            </a:r>
          </a:p>
          <a:p>
            <a:pPr marL="0" indent="0">
              <a:buNone/>
            </a:pPr>
            <a:r>
              <a:rPr lang="en-US" sz="2400" b="1" dirty="0"/>
              <a:t>	</a:t>
            </a:r>
            <a:r>
              <a:rPr lang="en-US" sz="2400" b="1" dirty="0" err="1"/>
              <a:t>Paps</a:t>
            </a:r>
            <a:r>
              <a:rPr lang="en-US" sz="2400" b="1" dirty="0"/>
              <a:t> smears done</a:t>
            </a:r>
          </a:p>
          <a:p>
            <a:pPr marL="0" indent="0">
              <a:buNone/>
            </a:pPr>
            <a:r>
              <a:rPr lang="en-US" sz="2400" b="1" dirty="0"/>
              <a:t>	Pre-cancers diagnosed…</a:t>
            </a:r>
          </a:p>
          <a:p>
            <a:pPr marL="0" indent="0">
              <a:buNone/>
            </a:pPr>
            <a:r>
              <a:rPr lang="en-US" sz="2400" b="1" dirty="0"/>
              <a:t>		have declined</a:t>
            </a:r>
          </a:p>
          <a:p>
            <a:pPr marL="0" indent="0">
              <a:buNone/>
            </a:pPr>
            <a:r>
              <a:rPr lang="en-US" sz="2400" b="1" dirty="0"/>
              <a:t>The number of …</a:t>
            </a:r>
          </a:p>
          <a:p>
            <a:pPr marL="0" indent="0">
              <a:buNone/>
            </a:pPr>
            <a:r>
              <a:rPr lang="en-US" sz="2400" b="1" dirty="0"/>
              <a:t>	Cervical pre-cancers occurring…</a:t>
            </a:r>
          </a:p>
          <a:p>
            <a:pPr marL="0" indent="0">
              <a:buNone/>
            </a:pPr>
            <a:r>
              <a:rPr lang="en-US" sz="2400" b="1" dirty="0"/>
              <a:t>		might have declined</a:t>
            </a:r>
          </a:p>
          <a:p>
            <a:pPr marL="0" indent="0">
              <a:buNone/>
            </a:pPr>
            <a:r>
              <a:rPr lang="en-US" sz="2400" b="1" dirty="0"/>
              <a:t>Proportions of HPV types found in Portland pre-cancers have changed</a:t>
            </a:r>
          </a:p>
        </p:txBody>
      </p:sp>
      <p:grpSp>
        <p:nvGrpSpPr>
          <p:cNvPr id="12" name="Group 11"/>
          <p:cNvGrpSpPr/>
          <p:nvPr/>
        </p:nvGrpSpPr>
        <p:grpSpPr>
          <a:xfrm>
            <a:off x="182254" y="5048250"/>
            <a:ext cx="327334" cy="400110"/>
            <a:chOff x="5316692" y="5953125"/>
            <a:chExt cx="327334" cy="400110"/>
          </a:xfrm>
        </p:grpSpPr>
        <p:sp>
          <p:nvSpPr>
            <p:cNvPr id="6" name="TextBox 5"/>
            <p:cNvSpPr txBox="1"/>
            <p:nvPr/>
          </p:nvSpPr>
          <p:spPr>
            <a:xfrm>
              <a:off x="5316692" y="5953125"/>
              <a:ext cx="327334" cy="400110"/>
            </a:xfrm>
            <a:prstGeom prst="rect">
              <a:avLst/>
            </a:prstGeom>
            <a:noFill/>
          </p:spPr>
          <p:txBody>
            <a:bodyPr wrap="none" rtlCol="0">
              <a:spAutoFit/>
            </a:bodyPr>
            <a:lstStyle/>
            <a:p>
              <a:r>
                <a:rPr lang="en-US" sz="2000" b="1" dirty="0">
                  <a:solidFill>
                    <a:schemeClr val="bg1"/>
                  </a:solidFill>
                </a:rPr>
                <a:t>3</a:t>
              </a:r>
            </a:p>
          </p:txBody>
        </p:sp>
        <p:sp>
          <p:nvSpPr>
            <p:cNvPr id="7" name="Oval 6"/>
            <p:cNvSpPr/>
            <p:nvPr/>
          </p:nvSpPr>
          <p:spPr>
            <a:xfrm>
              <a:off x="5316692" y="5962650"/>
              <a:ext cx="327334" cy="3905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82254" y="3771900"/>
            <a:ext cx="327334" cy="400110"/>
            <a:chOff x="6362700" y="5962650"/>
            <a:chExt cx="327334" cy="400110"/>
          </a:xfrm>
        </p:grpSpPr>
        <p:sp>
          <p:nvSpPr>
            <p:cNvPr id="5" name="TextBox 4"/>
            <p:cNvSpPr txBox="1"/>
            <p:nvPr/>
          </p:nvSpPr>
          <p:spPr>
            <a:xfrm>
              <a:off x="6362700" y="5962650"/>
              <a:ext cx="327334" cy="400110"/>
            </a:xfrm>
            <a:prstGeom prst="rect">
              <a:avLst/>
            </a:prstGeom>
            <a:noFill/>
          </p:spPr>
          <p:txBody>
            <a:bodyPr wrap="none" rtlCol="0">
              <a:spAutoFit/>
            </a:bodyPr>
            <a:lstStyle/>
            <a:p>
              <a:r>
                <a:rPr lang="en-US" sz="2000" b="1" dirty="0">
                  <a:solidFill>
                    <a:schemeClr val="bg1"/>
                  </a:solidFill>
                </a:rPr>
                <a:t>2</a:t>
              </a:r>
            </a:p>
          </p:txBody>
        </p:sp>
        <p:sp>
          <p:nvSpPr>
            <p:cNvPr id="8" name="Oval 7"/>
            <p:cNvSpPr/>
            <p:nvPr/>
          </p:nvSpPr>
          <p:spPr>
            <a:xfrm>
              <a:off x="6362700" y="5972175"/>
              <a:ext cx="327334" cy="3905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82254" y="1657290"/>
            <a:ext cx="327334" cy="400110"/>
            <a:chOff x="7572375" y="5562540"/>
            <a:chExt cx="327334" cy="400110"/>
          </a:xfrm>
        </p:grpSpPr>
        <p:sp>
          <p:nvSpPr>
            <p:cNvPr id="4" name="TextBox 3"/>
            <p:cNvSpPr txBox="1"/>
            <p:nvPr/>
          </p:nvSpPr>
          <p:spPr>
            <a:xfrm>
              <a:off x="7572375" y="5562540"/>
              <a:ext cx="327334" cy="400110"/>
            </a:xfrm>
            <a:prstGeom prst="rect">
              <a:avLst/>
            </a:prstGeom>
            <a:noFill/>
          </p:spPr>
          <p:txBody>
            <a:bodyPr wrap="none" rtlCol="0">
              <a:spAutoFit/>
            </a:bodyPr>
            <a:lstStyle/>
            <a:p>
              <a:r>
                <a:rPr lang="en-US" sz="2000" b="1" dirty="0">
                  <a:solidFill>
                    <a:schemeClr val="bg1"/>
                  </a:solidFill>
                </a:rPr>
                <a:t>1</a:t>
              </a:r>
            </a:p>
          </p:txBody>
        </p:sp>
        <p:sp>
          <p:nvSpPr>
            <p:cNvPr id="9" name="Oval 8"/>
            <p:cNvSpPr/>
            <p:nvPr/>
          </p:nvSpPr>
          <p:spPr>
            <a:xfrm>
              <a:off x="7572375" y="5562540"/>
              <a:ext cx="327334" cy="3905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4410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99793" y="1079936"/>
            <a:ext cx="7115503" cy="5336627"/>
          </a:xfrm>
          <a:prstGeom prst="rect">
            <a:avLst/>
          </a:prstGeom>
        </p:spPr>
      </p:pic>
      <p:sp>
        <p:nvSpPr>
          <p:cNvPr id="6" name="Rectangle 2"/>
          <p:cNvSpPr txBox="1">
            <a:spLocks noChangeArrowheads="1"/>
          </p:cNvSpPr>
          <p:nvPr/>
        </p:nvSpPr>
        <p:spPr>
          <a:xfrm>
            <a:off x="599088" y="618112"/>
            <a:ext cx="8229600" cy="734466"/>
          </a:xfrm>
          <a:prstGeom prst="rect">
            <a:avLst/>
          </a:prstGeom>
          <a:solidFill>
            <a:srgbClr val="000066"/>
          </a:solidFill>
        </p:spPr>
        <p:txBody>
          <a:bodyPr/>
          <a:lstStyle>
            <a:lvl1pPr algn="l" rtl="0" eaLnBrk="0" fontAlgn="base" hangingPunct="0">
              <a:spcBef>
                <a:spcPct val="0"/>
              </a:spcBef>
              <a:spcAft>
                <a:spcPct val="0"/>
              </a:spcAft>
              <a:defRPr sz="3200" b="1" kern="1200">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3200" b="1">
                <a:solidFill>
                  <a:schemeClr val="bg1"/>
                </a:solidFill>
                <a:latin typeface="Arial" panose="020B0604020202020204" pitchFamily="34" charset="0"/>
              </a:defRPr>
            </a:lvl6pPr>
            <a:lvl7pPr marL="914400" algn="l" rtl="0" fontAlgn="base">
              <a:spcBef>
                <a:spcPct val="0"/>
              </a:spcBef>
              <a:spcAft>
                <a:spcPct val="0"/>
              </a:spcAft>
              <a:defRPr sz="3200" b="1">
                <a:solidFill>
                  <a:schemeClr val="bg1"/>
                </a:solidFill>
                <a:latin typeface="Arial" panose="020B0604020202020204" pitchFamily="34" charset="0"/>
              </a:defRPr>
            </a:lvl7pPr>
            <a:lvl8pPr marL="1371600" algn="l" rtl="0" fontAlgn="base">
              <a:spcBef>
                <a:spcPct val="0"/>
              </a:spcBef>
              <a:spcAft>
                <a:spcPct val="0"/>
              </a:spcAft>
              <a:defRPr sz="3200" b="1">
                <a:solidFill>
                  <a:schemeClr val="bg1"/>
                </a:solidFill>
                <a:latin typeface="Arial" panose="020B0604020202020204" pitchFamily="34" charset="0"/>
              </a:defRPr>
            </a:lvl8pPr>
            <a:lvl9pPr marL="1828800" algn="l" rtl="0" fontAlgn="base">
              <a:spcBef>
                <a:spcPct val="0"/>
              </a:spcBef>
              <a:spcAft>
                <a:spcPct val="0"/>
              </a:spcAft>
              <a:defRPr sz="3200" b="1">
                <a:solidFill>
                  <a:schemeClr val="bg1"/>
                </a:solidFill>
                <a:latin typeface="Arial" panose="020B0604020202020204" pitchFamily="34" charset="0"/>
              </a:defRPr>
            </a:lvl9pPr>
          </a:lstStyle>
          <a:p>
            <a:pPr algn="ctr"/>
            <a:r>
              <a:rPr lang="en-US" altLang="en-US" sz="2800" dirty="0">
                <a:solidFill>
                  <a:srgbClr val="FFFF00"/>
                </a:solidFill>
              </a:rPr>
              <a:t>HPV Types, CIN2+, Portland Oregon, 2008–2016</a:t>
            </a:r>
          </a:p>
        </p:txBody>
      </p:sp>
      <p:sp>
        <p:nvSpPr>
          <p:cNvPr id="10" name="TextBox 9"/>
          <p:cNvSpPr txBox="1"/>
          <p:nvPr/>
        </p:nvSpPr>
        <p:spPr>
          <a:xfrm>
            <a:off x="1870841" y="5774232"/>
            <a:ext cx="283780" cy="276999"/>
          </a:xfrm>
          <a:prstGeom prst="rect">
            <a:avLst/>
          </a:prstGeom>
          <a:solidFill>
            <a:schemeClr val="bg1"/>
          </a:solidFill>
        </p:spPr>
        <p:txBody>
          <a:bodyPr wrap="square" lIns="0" tIns="0" rIns="0" bIns="0" rtlCol="0">
            <a:spAutoFit/>
          </a:bodyPr>
          <a:lstStyle/>
          <a:p>
            <a:r>
              <a:rPr lang="en-US" dirty="0"/>
              <a:t>16</a:t>
            </a:r>
          </a:p>
        </p:txBody>
      </p:sp>
      <p:sp>
        <p:nvSpPr>
          <p:cNvPr id="12" name="TextBox 11"/>
          <p:cNvSpPr txBox="1"/>
          <p:nvPr/>
        </p:nvSpPr>
        <p:spPr>
          <a:xfrm rot="16200000">
            <a:off x="830052" y="3902422"/>
            <a:ext cx="800219" cy="369332"/>
          </a:xfrm>
          <a:prstGeom prst="rect">
            <a:avLst/>
          </a:prstGeom>
          <a:solidFill>
            <a:schemeClr val="bg1"/>
          </a:solidFill>
        </p:spPr>
        <p:txBody>
          <a:bodyPr wrap="none" rtlCol="0">
            <a:spAutoFit/>
          </a:bodyPr>
          <a:lstStyle/>
          <a:p>
            <a:r>
              <a:rPr lang="en-US" dirty="0"/>
              <a:t>Count</a:t>
            </a:r>
          </a:p>
        </p:txBody>
      </p:sp>
      <p:sp>
        <p:nvSpPr>
          <p:cNvPr id="13" name="TextBox 12"/>
          <p:cNvSpPr txBox="1"/>
          <p:nvPr/>
        </p:nvSpPr>
        <p:spPr>
          <a:xfrm>
            <a:off x="2165130" y="5774232"/>
            <a:ext cx="283780" cy="276999"/>
          </a:xfrm>
          <a:prstGeom prst="rect">
            <a:avLst/>
          </a:prstGeom>
          <a:solidFill>
            <a:schemeClr val="bg1"/>
          </a:solidFill>
        </p:spPr>
        <p:txBody>
          <a:bodyPr wrap="square" lIns="0" tIns="0" rIns="0" bIns="0" rtlCol="0">
            <a:spAutoFit/>
          </a:bodyPr>
          <a:lstStyle/>
          <a:p>
            <a:r>
              <a:rPr lang="en-US" dirty="0"/>
              <a:t>18</a:t>
            </a:r>
          </a:p>
        </p:txBody>
      </p:sp>
      <p:sp>
        <p:nvSpPr>
          <p:cNvPr id="14" name="TextBox 13"/>
          <p:cNvSpPr txBox="1"/>
          <p:nvPr/>
        </p:nvSpPr>
        <p:spPr>
          <a:xfrm>
            <a:off x="2511971" y="5774231"/>
            <a:ext cx="283780" cy="276999"/>
          </a:xfrm>
          <a:prstGeom prst="rect">
            <a:avLst/>
          </a:prstGeom>
          <a:solidFill>
            <a:schemeClr val="bg1"/>
          </a:solidFill>
        </p:spPr>
        <p:txBody>
          <a:bodyPr wrap="square" lIns="0" tIns="0" rIns="0" bIns="0" rtlCol="0">
            <a:spAutoFit/>
          </a:bodyPr>
          <a:lstStyle/>
          <a:p>
            <a:r>
              <a:rPr lang="en-US" dirty="0"/>
              <a:t>31</a:t>
            </a:r>
          </a:p>
        </p:txBody>
      </p:sp>
      <p:sp>
        <p:nvSpPr>
          <p:cNvPr id="15" name="TextBox 14"/>
          <p:cNvSpPr txBox="1"/>
          <p:nvPr/>
        </p:nvSpPr>
        <p:spPr>
          <a:xfrm>
            <a:off x="2816769" y="5774229"/>
            <a:ext cx="283780" cy="276999"/>
          </a:xfrm>
          <a:prstGeom prst="rect">
            <a:avLst/>
          </a:prstGeom>
          <a:solidFill>
            <a:schemeClr val="bg1"/>
          </a:solidFill>
        </p:spPr>
        <p:txBody>
          <a:bodyPr wrap="square" lIns="0" tIns="0" rIns="0" bIns="0" rtlCol="0">
            <a:spAutoFit/>
          </a:bodyPr>
          <a:lstStyle/>
          <a:p>
            <a:r>
              <a:rPr lang="en-US" dirty="0"/>
              <a:t>33</a:t>
            </a:r>
          </a:p>
        </p:txBody>
      </p:sp>
      <p:sp>
        <p:nvSpPr>
          <p:cNvPr id="16" name="TextBox 15"/>
          <p:cNvSpPr txBox="1"/>
          <p:nvPr/>
        </p:nvSpPr>
        <p:spPr>
          <a:xfrm>
            <a:off x="3121572" y="5774230"/>
            <a:ext cx="283780" cy="276999"/>
          </a:xfrm>
          <a:prstGeom prst="rect">
            <a:avLst/>
          </a:prstGeom>
          <a:solidFill>
            <a:schemeClr val="bg1"/>
          </a:solidFill>
        </p:spPr>
        <p:txBody>
          <a:bodyPr wrap="square" lIns="0" tIns="0" rIns="0" bIns="0" rtlCol="0">
            <a:spAutoFit/>
          </a:bodyPr>
          <a:lstStyle/>
          <a:p>
            <a:r>
              <a:rPr lang="en-US" dirty="0"/>
              <a:t>35</a:t>
            </a:r>
          </a:p>
        </p:txBody>
      </p:sp>
      <p:sp>
        <p:nvSpPr>
          <p:cNvPr id="17" name="TextBox 16"/>
          <p:cNvSpPr txBox="1"/>
          <p:nvPr/>
        </p:nvSpPr>
        <p:spPr>
          <a:xfrm>
            <a:off x="3415861" y="5774229"/>
            <a:ext cx="283780" cy="276999"/>
          </a:xfrm>
          <a:prstGeom prst="rect">
            <a:avLst/>
          </a:prstGeom>
          <a:solidFill>
            <a:schemeClr val="bg1"/>
          </a:solidFill>
        </p:spPr>
        <p:txBody>
          <a:bodyPr wrap="square" lIns="0" tIns="0" rIns="0" bIns="0" rtlCol="0">
            <a:spAutoFit/>
          </a:bodyPr>
          <a:lstStyle/>
          <a:p>
            <a:r>
              <a:rPr lang="en-US" dirty="0"/>
              <a:t>39</a:t>
            </a:r>
          </a:p>
        </p:txBody>
      </p:sp>
      <p:sp>
        <p:nvSpPr>
          <p:cNvPr id="18" name="TextBox 17"/>
          <p:cNvSpPr txBox="1"/>
          <p:nvPr/>
        </p:nvSpPr>
        <p:spPr>
          <a:xfrm>
            <a:off x="3731170" y="5774229"/>
            <a:ext cx="283780" cy="276999"/>
          </a:xfrm>
          <a:prstGeom prst="rect">
            <a:avLst/>
          </a:prstGeom>
          <a:solidFill>
            <a:schemeClr val="bg1"/>
          </a:solidFill>
        </p:spPr>
        <p:txBody>
          <a:bodyPr wrap="square" lIns="0" tIns="0" rIns="0" bIns="0" rtlCol="0">
            <a:spAutoFit/>
          </a:bodyPr>
          <a:lstStyle/>
          <a:p>
            <a:r>
              <a:rPr lang="en-US" dirty="0"/>
              <a:t>45</a:t>
            </a:r>
          </a:p>
        </p:txBody>
      </p:sp>
      <p:sp>
        <p:nvSpPr>
          <p:cNvPr id="21" name="TextBox 20"/>
          <p:cNvSpPr txBox="1"/>
          <p:nvPr/>
        </p:nvSpPr>
        <p:spPr>
          <a:xfrm>
            <a:off x="4046479" y="5774229"/>
            <a:ext cx="283780" cy="276999"/>
          </a:xfrm>
          <a:prstGeom prst="rect">
            <a:avLst/>
          </a:prstGeom>
          <a:solidFill>
            <a:schemeClr val="bg1"/>
          </a:solidFill>
        </p:spPr>
        <p:txBody>
          <a:bodyPr wrap="square" lIns="0" tIns="0" rIns="0" bIns="0" rtlCol="0">
            <a:spAutoFit/>
          </a:bodyPr>
          <a:lstStyle/>
          <a:p>
            <a:r>
              <a:rPr lang="en-US" dirty="0"/>
              <a:t>45</a:t>
            </a:r>
          </a:p>
        </p:txBody>
      </p:sp>
      <p:sp>
        <p:nvSpPr>
          <p:cNvPr id="24" name="TextBox 23"/>
          <p:cNvSpPr txBox="1"/>
          <p:nvPr/>
        </p:nvSpPr>
        <p:spPr>
          <a:xfrm>
            <a:off x="4330259" y="5774229"/>
            <a:ext cx="283780" cy="276999"/>
          </a:xfrm>
          <a:prstGeom prst="rect">
            <a:avLst/>
          </a:prstGeom>
          <a:solidFill>
            <a:schemeClr val="bg1"/>
          </a:solidFill>
        </p:spPr>
        <p:txBody>
          <a:bodyPr wrap="square" lIns="0" tIns="0" rIns="0" bIns="0" rtlCol="0">
            <a:spAutoFit/>
          </a:bodyPr>
          <a:lstStyle/>
          <a:p>
            <a:r>
              <a:rPr lang="en-US" dirty="0"/>
              <a:t>52</a:t>
            </a:r>
          </a:p>
        </p:txBody>
      </p:sp>
      <p:sp>
        <p:nvSpPr>
          <p:cNvPr id="25" name="TextBox 24"/>
          <p:cNvSpPr txBox="1"/>
          <p:nvPr/>
        </p:nvSpPr>
        <p:spPr>
          <a:xfrm>
            <a:off x="4624547" y="5774228"/>
            <a:ext cx="283780" cy="276999"/>
          </a:xfrm>
          <a:prstGeom prst="rect">
            <a:avLst/>
          </a:prstGeom>
          <a:solidFill>
            <a:schemeClr val="bg1"/>
          </a:solidFill>
        </p:spPr>
        <p:txBody>
          <a:bodyPr wrap="square" lIns="0" tIns="0" rIns="0" bIns="0" rtlCol="0">
            <a:spAutoFit/>
          </a:bodyPr>
          <a:lstStyle/>
          <a:p>
            <a:r>
              <a:rPr lang="en-US" dirty="0"/>
              <a:t>53</a:t>
            </a:r>
          </a:p>
        </p:txBody>
      </p:sp>
      <p:sp>
        <p:nvSpPr>
          <p:cNvPr id="26" name="TextBox 25"/>
          <p:cNvSpPr txBox="1"/>
          <p:nvPr/>
        </p:nvSpPr>
        <p:spPr>
          <a:xfrm>
            <a:off x="4929345" y="5774228"/>
            <a:ext cx="283780" cy="276999"/>
          </a:xfrm>
          <a:prstGeom prst="rect">
            <a:avLst/>
          </a:prstGeom>
          <a:solidFill>
            <a:schemeClr val="bg1"/>
          </a:solidFill>
        </p:spPr>
        <p:txBody>
          <a:bodyPr wrap="square" lIns="0" tIns="0" rIns="0" bIns="0" rtlCol="0">
            <a:spAutoFit/>
          </a:bodyPr>
          <a:lstStyle/>
          <a:p>
            <a:r>
              <a:rPr lang="en-US" dirty="0"/>
              <a:t>56</a:t>
            </a:r>
          </a:p>
        </p:txBody>
      </p:sp>
      <p:sp>
        <p:nvSpPr>
          <p:cNvPr id="27" name="TextBox 26"/>
          <p:cNvSpPr txBox="1"/>
          <p:nvPr/>
        </p:nvSpPr>
        <p:spPr>
          <a:xfrm>
            <a:off x="5529095" y="5774228"/>
            <a:ext cx="283780" cy="276999"/>
          </a:xfrm>
          <a:prstGeom prst="rect">
            <a:avLst/>
          </a:prstGeom>
          <a:solidFill>
            <a:schemeClr val="bg1"/>
          </a:solidFill>
        </p:spPr>
        <p:txBody>
          <a:bodyPr wrap="square" lIns="0" tIns="0" rIns="0" bIns="0" rtlCol="0">
            <a:spAutoFit/>
          </a:bodyPr>
          <a:lstStyle/>
          <a:p>
            <a:r>
              <a:rPr lang="en-US" dirty="0"/>
              <a:t>59</a:t>
            </a:r>
          </a:p>
        </p:txBody>
      </p:sp>
      <p:sp>
        <p:nvSpPr>
          <p:cNvPr id="28" name="TextBox 27"/>
          <p:cNvSpPr txBox="1"/>
          <p:nvPr/>
        </p:nvSpPr>
        <p:spPr>
          <a:xfrm>
            <a:off x="5237649" y="5774228"/>
            <a:ext cx="283780" cy="276999"/>
          </a:xfrm>
          <a:prstGeom prst="rect">
            <a:avLst/>
          </a:prstGeom>
          <a:solidFill>
            <a:schemeClr val="bg1"/>
          </a:solidFill>
        </p:spPr>
        <p:txBody>
          <a:bodyPr wrap="square" lIns="0" tIns="0" rIns="0" bIns="0" rtlCol="0">
            <a:spAutoFit/>
          </a:bodyPr>
          <a:lstStyle/>
          <a:p>
            <a:r>
              <a:rPr lang="en-US" dirty="0"/>
              <a:t>58</a:t>
            </a:r>
          </a:p>
        </p:txBody>
      </p:sp>
      <p:sp>
        <p:nvSpPr>
          <p:cNvPr id="29" name="TextBox 28"/>
          <p:cNvSpPr txBox="1"/>
          <p:nvPr/>
        </p:nvSpPr>
        <p:spPr>
          <a:xfrm>
            <a:off x="5885787" y="5772471"/>
            <a:ext cx="197805" cy="276999"/>
          </a:xfrm>
          <a:prstGeom prst="rect">
            <a:avLst/>
          </a:prstGeom>
          <a:solidFill>
            <a:schemeClr val="bg1"/>
          </a:solidFill>
        </p:spPr>
        <p:txBody>
          <a:bodyPr wrap="square" lIns="0" tIns="0" rIns="0" bIns="0" rtlCol="0">
            <a:spAutoFit/>
          </a:bodyPr>
          <a:lstStyle/>
          <a:p>
            <a:r>
              <a:rPr lang="en-US" dirty="0"/>
              <a:t>6</a:t>
            </a:r>
          </a:p>
        </p:txBody>
      </p:sp>
      <p:sp>
        <p:nvSpPr>
          <p:cNvPr id="30" name="TextBox 29"/>
          <p:cNvSpPr txBox="1"/>
          <p:nvPr/>
        </p:nvSpPr>
        <p:spPr>
          <a:xfrm>
            <a:off x="6138035" y="5772471"/>
            <a:ext cx="283780" cy="276999"/>
          </a:xfrm>
          <a:prstGeom prst="rect">
            <a:avLst/>
          </a:prstGeom>
          <a:solidFill>
            <a:schemeClr val="bg1"/>
          </a:solidFill>
        </p:spPr>
        <p:txBody>
          <a:bodyPr wrap="square" lIns="0" tIns="0" rIns="0" bIns="0" rtlCol="0">
            <a:spAutoFit/>
          </a:bodyPr>
          <a:lstStyle/>
          <a:p>
            <a:r>
              <a:rPr lang="en-US" dirty="0"/>
              <a:t>66</a:t>
            </a:r>
          </a:p>
        </p:txBody>
      </p:sp>
      <p:sp>
        <p:nvSpPr>
          <p:cNvPr id="31" name="TextBox 30"/>
          <p:cNvSpPr txBox="1"/>
          <p:nvPr/>
        </p:nvSpPr>
        <p:spPr>
          <a:xfrm>
            <a:off x="6442835" y="5772471"/>
            <a:ext cx="283780" cy="276999"/>
          </a:xfrm>
          <a:prstGeom prst="rect">
            <a:avLst/>
          </a:prstGeom>
          <a:solidFill>
            <a:schemeClr val="bg1"/>
          </a:solidFill>
        </p:spPr>
        <p:txBody>
          <a:bodyPr wrap="square" lIns="0" tIns="0" rIns="0" bIns="0" rtlCol="0">
            <a:spAutoFit/>
          </a:bodyPr>
          <a:lstStyle/>
          <a:p>
            <a:r>
              <a:rPr lang="en-US" dirty="0"/>
              <a:t>68</a:t>
            </a:r>
          </a:p>
        </p:txBody>
      </p:sp>
      <p:sp>
        <p:nvSpPr>
          <p:cNvPr id="32" name="TextBox 31"/>
          <p:cNvSpPr txBox="1"/>
          <p:nvPr/>
        </p:nvSpPr>
        <p:spPr>
          <a:xfrm>
            <a:off x="6758147" y="5772470"/>
            <a:ext cx="283780" cy="276999"/>
          </a:xfrm>
          <a:prstGeom prst="rect">
            <a:avLst/>
          </a:prstGeom>
          <a:solidFill>
            <a:schemeClr val="bg1"/>
          </a:solidFill>
        </p:spPr>
        <p:txBody>
          <a:bodyPr wrap="square" lIns="0" tIns="0" rIns="0" bIns="0" rtlCol="0">
            <a:spAutoFit/>
          </a:bodyPr>
          <a:lstStyle/>
          <a:p>
            <a:r>
              <a:rPr lang="en-US" dirty="0"/>
              <a:t>70</a:t>
            </a:r>
          </a:p>
        </p:txBody>
      </p:sp>
      <p:sp>
        <p:nvSpPr>
          <p:cNvPr id="33" name="TextBox 32"/>
          <p:cNvSpPr txBox="1"/>
          <p:nvPr/>
        </p:nvSpPr>
        <p:spPr>
          <a:xfrm>
            <a:off x="7062943" y="5772903"/>
            <a:ext cx="283780" cy="276999"/>
          </a:xfrm>
          <a:prstGeom prst="rect">
            <a:avLst/>
          </a:prstGeom>
          <a:solidFill>
            <a:schemeClr val="bg1"/>
          </a:solidFill>
        </p:spPr>
        <p:txBody>
          <a:bodyPr wrap="square" lIns="0" tIns="0" rIns="0" bIns="0" rtlCol="0">
            <a:spAutoFit/>
          </a:bodyPr>
          <a:lstStyle/>
          <a:p>
            <a:r>
              <a:rPr lang="en-US" dirty="0"/>
              <a:t>73</a:t>
            </a:r>
          </a:p>
        </p:txBody>
      </p:sp>
      <p:sp>
        <p:nvSpPr>
          <p:cNvPr id="34" name="TextBox 33"/>
          <p:cNvSpPr txBox="1"/>
          <p:nvPr/>
        </p:nvSpPr>
        <p:spPr>
          <a:xfrm>
            <a:off x="7627331" y="5772468"/>
            <a:ext cx="482716" cy="276999"/>
          </a:xfrm>
          <a:prstGeom prst="rect">
            <a:avLst/>
          </a:prstGeom>
          <a:solidFill>
            <a:schemeClr val="bg1"/>
          </a:solidFill>
        </p:spPr>
        <p:txBody>
          <a:bodyPr wrap="square" lIns="0" tIns="0" rIns="0" bIns="0" rtlCol="0">
            <a:spAutoFit/>
          </a:bodyPr>
          <a:lstStyle/>
          <a:p>
            <a:r>
              <a:rPr lang="en-US" dirty="0"/>
              <a:t>IS39</a:t>
            </a:r>
          </a:p>
        </p:txBody>
      </p:sp>
      <p:sp>
        <p:nvSpPr>
          <p:cNvPr id="35" name="TextBox 34"/>
          <p:cNvSpPr txBox="1"/>
          <p:nvPr/>
        </p:nvSpPr>
        <p:spPr>
          <a:xfrm>
            <a:off x="7346721" y="5772469"/>
            <a:ext cx="283780" cy="276999"/>
          </a:xfrm>
          <a:prstGeom prst="rect">
            <a:avLst/>
          </a:prstGeom>
          <a:solidFill>
            <a:schemeClr val="bg1"/>
          </a:solidFill>
        </p:spPr>
        <p:txBody>
          <a:bodyPr wrap="square" lIns="0" tIns="0" rIns="0" bIns="0" rtlCol="0">
            <a:spAutoFit/>
          </a:bodyPr>
          <a:lstStyle/>
          <a:p>
            <a:r>
              <a:rPr lang="en-US" dirty="0"/>
              <a:t>82</a:t>
            </a:r>
          </a:p>
        </p:txBody>
      </p:sp>
      <p:sp>
        <p:nvSpPr>
          <p:cNvPr id="36" name="TextBox 35"/>
          <p:cNvSpPr txBox="1"/>
          <p:nvPr/>
        </p:nvSpPr>
        <p:spPr>
          <a:xfrm>
            <a:off x="4308669" y="6041289"/>
            <a:ext cx="1460183" cy="369332"/>
          </a:xfrm>
          <a:prstGeom prst="rect">
            <a:avLst/>
          </a:prstGeom>
          <a:solidFill>
            <a:schemeClr val="bg1"/>
          </a:solidFill>
        </p:spPr>
        <p:txBody>
          <a:bodyPr wrap="square" rtlCol="0">
            <a:spAutoFit/>
          </a:bodyPr>
          <a:lstStyle/>
          <a:p>
            <a:r>
              <a:rPr lang="en-US" dirty="0"/>
              <a:t>HPV Type</a:t>
            </a:r>
          </a:p>
        </p:txBody>
      </p:sp>
      <p:sp>
        <p:nvSpPr>
          <p:cNvPr id="37" name="TextBox 36"/>
          <p:cNvSpPr txBox="1"/>
          <p:nvPr/>
        </p:nvSpPr>
        <p:spPr>
          <a:xfrm>
            <a:off x="1230161" y="4503670"/>
            <a:ext cx="484049" cy="276999"/>
          </a:xfrm>
          <a:prstGeom prst="rect">
            <a:avLst/>
          </a:prstGeom>
          <a:solidFill>
            <a:schemeClr val="bg1"/>
          </a:solidFill>
        </p:spPr>
        <p:txBody>
          <a:bodyPr wrap="square" lIns="0" tIns="0" rIns="0" bIns="0" rtlCol="0">
            <a:spAutoFit/>
          </a:bodyPr>
          <a:lstStyle/>
          <a:p>
            <a:r>
              <a:rPr lang="en-US" dirty="0"/>
              <a:t>200</a:t>
            </a:r>
          </a:p>
        </p:txBody>
      </p:sp>
      <p:sp>
        <p:nvSpPr>
          <p:cNvPr id="39" name="TextBox 38"/>
          <p:cNvSpPr txBox="1"/>
          <p:nvPr/>
        </p:nvSpPr>
        <p:spPr>
          <a:xfrm>
            <a:off x="1247399" y="2277613"/>
            <a:ext cx="484049" cy="276999"/>
          </a:xfrm>
          <a:prstGeom prst="rect">
            <a:avLst/>
          </a:prstGeom>
          <a:solidFill>
            <a:schemeClr val="bg1"/>
          </a:solidFill>
        </p:spPr>
        <p:txBody>
          <a:bodyPr wrap="square" lIns="0" tIns="0" rIns="0" bIns="0" rtlCol="0">
            <a:spAutoFit/>
          </a:bodyPr>
          <a:lstStyle/>
          <a:p>
            <a:r>
              <a:rPr lang="en-US" dirty="0"/>
              <a:t>600</a:t>
            </a:r>
          </a:p>
        </p:txBody>
      </p:sp>
      <p:sp>
        <p:nvSpPr>
          <p:cNvPr id="11" name="Rectangle 10"/>
          <p:cNvSpPr/>
          <p:nvPr/>
        </p:nvSpPr>
        <p:spPr bwMode="auto">
          <a:xfrm>
            <a:off x="1156138" y="3106059"/>
            <a:ext cx="215462" cy="66715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38" name="TextBox 37"/>
          <p:cNvSpPr txBox="1"/>
          <p:nvPr/>
        </p:nvSpPr>
        <p:spPr>
          <a:xfrm>
            <a:off x="1266499" y="3419934"/>
            <a:ext cx="484049" cy="276999"/>
          </a:xfrm>
          <a:prstGeom prst="rect">
            <a:avLst/>
          </a:prstGeom>
          <a:solidFill>
            <a:schemeClr val="bg1"/>
          </a:solidFill>
        </p:spPr>
        <p:txBody>
          <a:bodyPr wrap="square" lIns="0" tIns="0" rIns="0" bIns="0" rtlCol="0">
            <a:spAutoFit/>
          </a:bodyPr>
          <a:lstStyle/>
          <a:p>
            <a:r>
              <a:rPr lang="en-US" dirty="0"/>
              <a:t>400</a:t>
            </a:r>
          </a:p>
        </p:txBody>
      </p:sp>
      <p:sp>
        <p:nvSpPr>
          <p:cNvPr id="41" name="TextBox 40"/>
          <p:cNvSpPr txBox="1"/>
          <p:nvPr/>
        </p:nvSpPr>
        <p:spPr>
          <a:xfrm>
            <a:off x="5043083" y="2319872"/>
            <a:ext cx="1460183" cy="369332"/>
          </a:xfrm>
          <a:prstGeom prst="rect">
            <a:avLst/>
          </a:prstGeom>
          <a:solidFill>
            <a:schemeClr val="bg1"/>
          </a:solidFill>
        </p:spPr>
        <p:txBody>
          <a:bodyPr wrap="square" rtlCol="0">
            <a:spAutoFit/>
          </a:bodyPr>
          <a:lstStyle/>
          <a:p>
            <a:r>
              <a:rPr lang="en-US" dirty="0"/>
              <a:t>N=1728</a:t>
            </a:r>
          </a:p>
        </p:txBody>
      </p:sp>
    </p:spTree>
    <p:extLst>
      <p:ext uri="{BB962C8B-B14F-4D97-AF65-F5344CB8AC3E}">
        <p14:creationId xmlns:p14="http://schemas.microsoft.com/office/powerpoint/2010/main" val="382273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bwMode="auto">
          <a:xfrm>
            <a:off x="762000" y="3924300"/>
            <a:ext cx="7219950" cy="19050"/>
          </a:xfrm>
          <a:prstGeom prst="straightConnector1">
            <a:avLst/>
          </a:prstGeom>
          <a:solidFill>
            <a:schemeClr val="accent1"/>
          </a:solidFill>
          <a:ln w="698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893133" y="4601230"/>
            <a:ext cx="986167" cy="523220"/>
          </a:xfrm>
          <a:prstGeom prst="rect">
            <a:avLst/>
          </a:prstGeom>
          <a:noFill/>
        </p:spPr>
        <p:txBody>
          <a:bodyPr wrap="none" rtlCol="0">
            <a:spAutoFit/>
          </a:bodyPr>
          <a:lstStyle/>
          <a:p>
            <a:r>
              <a:rPr lang="en-US" sz="2800" b="1" dirty="0">
                <a:solidFill>
                  <a:schemeClr val="bg1"/>
                </a:solidFill>
              </a:rPr>
              <a:t>2006</a:t>
            </a:r>
          </a:p>
        </p:txBody>
      </p:sp>
      <p:sp>
        <p:nvSpPr>
          <p:cNvPr id="7" name="TextBox 6"/>
          <p:cNvSpPr txBox="1"/>
          <p:nvPr/>
        </p:nvSpPr>
        <p:spPr>
          <a:xfrm>
            <a:off x="3200400" y="4625370"/>
            <a:ext cx="986167" cy="523220"/>
          </a:xfrm>
          <a:prstGeom prst="rect">
            <a:avLst/>
          </a:prstGeom>
          <a:noFill/>
        </p:spPr>
        <p:txBody>
          <a:bodyPr wrap="none" rtlCol="0">
            <a:spAutoFit/>
          </a:bodyPr>
          <a:lstStyle/>
          <a:p>
            <a:r>
              <a:rPr lang="en-US" sz="2800" b="1" dirty="0">
                <a:solidFill>
                  <a:schemeClr val="bg1"/>
                </a:solidFill>
              </a:rPr>
              <a:t>2009</a:t>
            </a:r>
          </a:p>
        </p:txBody>
      </p:sp>
      <p:sp>
        <p:nvSpPr>
          <p:cNvPr id="8" name="TextBox 7"/>
          <p:cNvSpPr txBox="1"/>
          <p:nvPr/>
        </p:nvSpPr>
        <p:spPr>
          <a:xfrm>
            <a:off x="6496050" y="4625370"/>
            <a:ext cx="986167" cy="523220"/>
          </a:xfrm>
          <a:prstGeom prst="rect">
            <a:avLst/>
          </a:prstGeom>
          <a:noFill/>
        </p:spPr>
        <p:txBody>
          <a:bodyPr wrap="none" rtlCol="0">
            <a:spAutoFit/>
          </a:bodyPr>
          <a:lstStyle/>
          <a:p>
            <a:r>
              <a:rPr lang="en-US" sz="2800" b="1" dirty="0">
                <a:solidFill>
                  <a:schemeClr val="bg1"/>
                </a:solidFill>
              </a:rPr>
              <a:t>2014</a:t>
            </a:r>
          </a:p>
        </p:txBody>
      </p:sp>
      <p:cxnSp>
        <p:nvCxnSpPr>
          <p:cNvPr id="10" name="Straight Connector 9"/>
          <p:cNvCxnSpPr/>
          <p:nvPr/>
        </p:nvCxnSpPr>
        <p:spPr bwMode="auto">
          <a:xfrm>
            <a:off x="1123950" y="361950"/>
            <a:ext cx="19050" cy="3962400"/>
          </a:xfrm>
          <a:prstGeom prst="line">
            <a:avLst/>
          </a:prstGeom>
          <a:solidFill>
            <a:schemeClr val="accent1"/>
          </a:solidFill>
          <a:ln w="4762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08993" y="2019984"/>
            <a:ext cx="2546531" cy="830997"/>
          </a:xfrm>
          <a:prstGeom prst="rect">
            <a:avLst/>
          </a:prstGeom>
          <a:solidFill>
            <a:srgbClr val="000066"/>
          </a:solidFill>
        </p:spPr>
        <p:txBody>
          <a:bodyPr wrap="none" rtlCol="0">
            <a:spAutoFit/>
          </a:bodyPr>
          <a:lstStyle/>
          <a:p>
            <a:r>
              <a:rPr lang="en-US" sz="2400" b="1" dirty="0">
                <a:solidFill>
                  <a:schemeClr val="bg1"/>
                </a:solidFill>
              </a:rPr>
              <a:t>Gardasil </a:t>
            </a:r>
          </a:p>
          <a:p>
            <a:r>
              <a:rPr lang="en-US" sz="2400" b="1" dirty="0">
                <a:solidFill>
                  <a:schemeClr val="bg1"/>
                </a:solidFill>
              </a:rPr>
              <a:t>(HPV 6,11,16,18)</a:t>
            </a:r>
          </a:p>
        </p:txBody>
      </p:sp>
      <p:cxnSp>
        <p:nvCxnSpPr>
          <p:cNvPr id="13" name="Straight Connector 12"/>
          <p:cNvCxnSpPr/>
          <p:nvPr/>
        </p:nvCxnSpPr>
        <p:spPr bwMode="auto">
          <a:xfrm>
            <a:off x="3670481" y="361950"/>
            <a:ext cx="19050" cy="3962400"/>
          </a:xfrm>
          <a:prstGeom prst="line">
            <a:avLst/>
          </a:prstGeom>
          <a:solidFill>
            <a:schemeClr val="accent1"/>
          </a:solidFill>
          <a:ln w="4762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2955524" y="2019984"/>
            <a:ext cx="1879041" cy="830997"/>
          </a:xfrm>
          <a:prstGeom prst="rect">
            <a:avLst/>
          </a:prstGeom>
          <a:solidFill>
            <a:srgbClr val="000066"/>
          </a:solidFill>
        </p:spPr>
        <p:txBody>
          <a:bodyPr wrap="none" rtlCol="0">
            <a:spAutoFit/>
          </a:bodyPr>
          <a:lstStyle/>
          <a:p>
            <a:r>
              <a:rPr lang="en-US" sz="2400" b="1" dirty="0" err="1">
                <a:solidFill>
                  <a:schemeClr val="bg1"/>
                </a:solidFill>
              </a:rPr>
              <a:t>Cervarix</a:t>
            </a:r>
            <a:endParaRPr lang="en-US" sz="2400" b="1" dirty="0">
              <a:solidFill>
                <a:schemeClr val="bg1"/>
              </a:solidFill>
            </a:endParaRPr>
          </a:p>
          <a:p>
            <a:r>
              <a:rPr lang="en-US" sz="2400" b="1" dirty="0">
                <a:solidFill>
                  <a:schemeClr val="bg1"/>
                </a:solidFill>
              </a:rPr>
              <a:t>(HPV 16,18)</a:t>
            </a:r>
          </a:p>
        </p:txBody>
      </p:sp>
      <p:cxnSp>
        <p:nvCxnSpPr>
          <p:cNvPr id="15" name="Straight Connector 14"/>
          <p:cNvCxnSpPr/>
          <p:nvPr/>
        </p:nvCxnSpPr>
        <p:spPr bwMode="auto">
          <a:xfrm>
            <a:off x="6865333" y="361950"/>
            <a:ext cx="19050" cy="3962400"/>
          </a:xfrm>
          <a:prstGeom prst="line">
            <a:avLst/>
          </a:prstGeom>
          <a:solidFill>
            <a:schemeClr val="accent1"/>
          </a:solidFill>
          <a:ln w="4762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6150376" y="2019984"/>
            <a:ext cx="2767104" cy="1200329"/>
          </a:xfrm>
          <a:prstGeom prst="rect">
            <a:avLst/>
          </a:prstGeom>
          <a:solidFill>
            <a:srgbClr val="000066"/>
          </a:solidFill>
        </p:spPr>
        <p:txBody>
          <a:bodyPr wrap="none" rtlCol="0">
            <a:spAutoFit/>
          </a:bodyPr>
          <a:lstStyle/>
          <a:p>
            <a:r>
              <a:rPr lang="en-US" sz="2400" b="1" dirty="0">
                <a:solidFill>
                  <a:schemeClr val="bg1"/>
                </a:solidFill>
              </a:rPr>
              <a:t>Gardasil 9</a:t>
            </a:r>
          </a:p>
          <a:p>
            <a:r>
              <a:rPr lang="en-US" sz="2400" b="1" dirty="0">
                <a:solidFill>
                  <a:schemeClr val="bg1"/>
                </a:solidFill>
              </a:rPr>
              <a:t>(HPV 6,11,16,18,</a:t>
            </a:r>
          </a:p>
          <a:p>
            <a:r>
              <a:rPr lang="en-US" sz="2400" b="1" dirty="0">
                <a:solidFill>
                  <a:schemeClr val="bg1"/>
                </a:solidFill>
              </a:rPr>
              <a:t>33, 31, 45, 51, 58)</a:t>
            </a:r>
          </a:p>
        </p:txBody>
      </p:sp>
    </p:spTree>
    <p:extLst>
      <p:ext uri="{BB962C8B-B14F-4D97-AF65-F5344CB8AC3E}">
        <p14:creationId xmlns:p14="http://schemas.microsoft.com/office/powerpoint/2010/main" val="2187590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0074" y="552450"/>
            <a:ext cx="7972425" cy="5486400"/>
          </a:xfrm>
          <a:prstGeom prst="rect">
            <a:avLst/>
          </a:prstGeom>
        </p:spPr>
      </p:pic>
    </p:spTree>
    <p:extLst>
      <p:ext uri="{BB962C8B-B14F-4D97-AF65-F5344CB8AC3E}">
        <p14:creationId xmlns:p14="http://schemas.microsoft.com/office/powerpoint/2010/main" val="142184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2650" y="1195231"/>
            <a:ext cx="6758578" cy="5068933"/>
          </a:xfrm>
          <a:prstGeom prst="rect">
            <a:avLst/>
          </a:prstGeom>
        </p:spPr>
      </p:pic>
      <p:sp>
        <p:nvSpPr>
          <p:cNvPr id="6" name="Rectangle 2"/>
          <p:cNvSpPr txBox="1">
            <a:spLocks noChangeArrowheads="1"/>
          </p:cNvSpPr>
          <p:nvPr/>
        </p:nvSpPr>
        <p:spPr>
          <a:xfrm>
            <a:off x="588577" y="460765"/>
            <a:ext cx="8229600" cy="734466"/>
          </a:xfrm>
          <a:prstGeom prst="rect">
            <a:avLst/>
          </a:prstGeom>
          <a:solidFill>
            <a:srgbClr val="000066"/>
          </a:solidFill>
        </p:spPr>
        <p:txBody>
          <a:bodyPr/>
          <a:lstStyle>
            <a:lvl1pPr algn="l" rtl="0" eaLnBrk="0" fontAlgn="base" hangingPunct="0">
              <a:spcBef>
                <a:spcPct val="0"/>
              </a:spcBef>
              <a:spcAft>
                <a:spcPct val="0"/>
              </a:spcAft>
              <a:defRPr sz="3200" b="1" kern="1200">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3200" b="1">
                <a:solidFill>
                  <a:schemeClr val="bg1"/>
                </a:solidFill>
                <a:latin typeface="Arial" panose="020B0604020202020204" pitchFamily="34" charset="0"/>
              </a:defRPr>
            </a:lvl6pPr>
            <a:lvl7pPr marL="914400" algn="l" rtl="0" fontAlgn="base">
              <a:spcBef>
                <a:spcPct val="0"/>
              </a:spcBef>
              <a:spcAft>
                <a:spcPct val="0"/>
              </a:spcAft>
              <a:defRPr sz="3200" b="1">
                <a:solidFill>
                  <a:schemeClr val="bg1"/>
                </a:solidFill>
                <a:latin typeface="Arial" panose="020B0604020202020204" pitchFamily="34" charset="0"/>
              </a:defRPr>
            </a:lvl7pPr>
            <a:lvl8pPr marL="1371600" algn="l" rtl="0" fontAlgn="base">
              <a:spcBef>
                <a:spcPct val="0"/>
              </a:spcBef>
              <a:spcAft>
                <a:spcPct val="0"/>
              </a:spcAft>
              <a:defRPr sz="3200" b="1">
                <a:solidFill>
                  <a:schemeClr val="bg1"/>
                </a:solidFill>
                <a:latin typeface="Arial" panose="020B0604020202020204" pitchFamily="34" charset="0"/>
              </a:defRPr>
            </a:lvl8pPr>
            <a:lvl9pPr marL="1828800" algn="l" rtl="0" fontAlgn="base">
              <a:spcBef>
                <a:spcPct val="0"/>
              </a:spcBef>
              <a:spcAft>
                <a:spcPct val="0"/>
              </a:spcAft>
              <a:defRPr sz="3200" b="1">
                <a:solidFill>
                  <a:schemeClr val="bg1"/>
                </a:solidFill>
                <a:latin typeface="Arial" panose="020B0604020202020204" pitchFamily="34" charset="0"/>
              </a:defRPr>
            </a:lvl9pPr>
          </a:lstStyle>
          <a:p>
            <a:pPr algn="ctr"/>
            <a:r>
              <a:rPr lang="en-US" altLang="en-US" sz="2800" dirty="0">
                <a:solidFill>
                  <a:srgbClr val="FFFF00"/>
                </a:solidFill>
              </a:rPr>
              <a:t>HPV Types, CIN2+, Portland Oregon, 2008–2016</a:t>
            </a:r>
          </a:p>
        </p:txBody>
      </p:sp>
      <p:sp>
        <p:nvSpPr>
          <p:cNvPr id="7" name="TextBox 6"/>
          <p:cNvSpPr txBox="1"/>
          <p:nvPr/>
        </p:nvSpPr>
        <p:spPr>
          <a:xfrm>
            <a:off x="3568199" y="1929697"/>
            <a:ext cx="3620877" cy="369332"/>
          </a:xfrm>
          <a:prstGeom prst="rect">
            <a:avLst/>
          </a:prstGeom>
          <a:solidFill>
            <a:schemeClr val="bg1"/>
          </a:solidFill>
        </p:spPr>
        <p:txBody>
          <a:bodyPr wrap="square" rtlCol="0">
            <a:spAutoFit/>
          </a:bodyPr>
          <a:lstStyle/>
          <a:p>
            <a:r>
              <a:rPr lang="en-US" dirty="0"/>
              <a:t>Vaccinated  NO              YES</a:t>
            </a:r>
          </a:p>
        </p:txBody>
      </p:sp>
      <p:sp>
        <p:nvSpPr>
          <p:cNvPr id="8" name="Rectangle 7"/>
          <p:cNvSpPr/>
          <p:nvPr/>
        </p:nvSpPr>
        <p:spPr bwMode="auto">
          <a:xfrm>
            <a:off x="5302533" y="1850698"/>
            <a:ext cx="372905" cy="388883"/>
          </a:xfrm>
          <a:prstGeom prst="rect">
            <a:avLst/>
          </a:prstGeom>
          <a:solidFill>
            <a:srgbClr val="6F7EB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9" name="Rectangle 8"/>
          <p:cNvSpPr/>
          <p:nvPr/>
        </p:nvSpPr>
        <p:spPr bwMode="auto">
          <a:xfrm>
            <a:off x="6674206" y="1850698"/>
            <a:ext cx="372905" cy="388883"/>
          </a:xfrm>
          <a:prstGeom prst="rect">
            <a:avLst/>
          </a:prstGeom>
          <a:solidFill>
            <a:srgbClr val="D05B5B"/>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0" name="TextBox 9"/>
          <p:cNvSpPr txBox="1"/>
          <p:nvPr/>
        </p:nvSpPr>
        <p:spPr>
          <a:xfrm>
            <a:off x="2391399" y="5385817"/>
            <a:ext cx="929870" cy="369332"/>
          </a:xfrm>
          <a:prstGeom prst="rect">
            <a:avLst/>
          </a:prstGeom>
          <a:solidFill>
            <a:schemeClr val="bg1"/>
          </a:solidFill>
        </p:spPr>
        <p:txBody>
          <a:bodyPr wrap="square" rtlCol="0">
            <a:spAutoFit/>
          </a:bodyPr>
          <a:lstStyle/>
          <a:p>
            <a:r>
              <a:rPr lang="en-US" dirty="0"/>
              <a:t>16,18</a:t>
            </a:r>
          </a:p>
        </p:txBody>
      </p:sp>
      <p:sp>
        <p:nvSpPr>
          <p:cNvPr id="11" name="Rectangle 10"/>
          <p:cNvSpPr/>
          <p:nvPr/>
        </p:nvSpPr>
        <p:spPr bwMode="auto">
          <a:xfrm>
            <a:off x="3394841" y="5939815"/>
            <a:ext cx="2690649" cy="30333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3" name="TextBox 2"/>
          <p:cNvSpPr txBox="1"/>
          <p:nvPr/>
        </p:nvSpPr>
        <p:spPr>
          <a:xfrm>
            <a:off x="3951889" y="5824140"/>
            <a:ext cx="1723549" cy="369332"/>
          </a:xfrm>
          <a:prstGeom prst="rect">
            <a:avLst/>
          </a:prstGeom>
          <a:solidFill>
            <a:schemeClr val="bg1"/>
          </a:solidFill>
        </p:spPr>
        <p:txBody>
          <a:bodyPr wrap="none" rtlCol="0">
            <a:spAutoFit/>
          </a:bodyPr>
          <a:lstStyle/>
          <a:p>
            <a:r>
              <a:rPr lang="en-US" dirty="0"/>
              <a:t>HPV GROUPS</a:t>
            </a:r>
          </a:p>
        </p:txBody>
      </p:sp>
      <p:sp>
        <p:nvSpPr>
          <p:cNvPr id="13" name="Rectangle 12"/>
          <p:cNvSpPr/>
          <p:nvPr/>
        </p:nvSpPr>
        <p:spPr bwMode="auto">
          <a:xfrm>
            <a:off x="3951889" y="5581637"/>
            <a:ext cx="1537096" cy="29873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2" name="TextBox 11"/>
          <p:cNvSpPr txBox="1"/>
          <p:nvPr/>
        </p:nvSpPr>
        <p:spPr>
          <a:xfrm>
            <a:off x="3825343" y="5367247"/>
            <a:ext cx="1990930" cy="369332"/>
          </a:xfrm>
          <a:prstGeom prst="rect">
            <a:avLst/>
          </a:prstGeom>
          <a:solidFill>
            <a:schemeClr val="bg1"/>
          </a:solidFill>
        </p:spPr>
        <p:txBody>
          <a:bodyPr wrap="square" rtlCol="0">
            <a:spAutoFit/>
          </a:bodyPr>
          <a:lstStyle/>
          <a:p>
            <a:r>
              <a:rPr lang="en-US" dirty="0"/>
              <a:t>33, 31, 45, 51, 58</a:t>
            </a:r>
          </a:p>
        </p:txBody>
      </p:sp>
      <p:sp>
        <p:nvSpPr>
          <p:cNvPr id="14" name="TextBox 13"/>
          <p:cNvSpPr txBox="1"/>
          <p:nvPr/>
        </p:nvSpPr>
        <p:spPr>
          <a:xfrm>
            <a:off x="6180508" y="5396971"/>
            <a:ext cx="1306485" cy="369332"/>
          </a:xfrm>
          <a:prstGeom prst="rect">
            <a:avLst/>
          </a:prstGeom>
          <a:solidFill>
            <a:schemeClr val="bg1"/>
          </a:solidFill>
        </p:spPr>
        <p:txBody>
          <a:bodyPr wrap="square" rtlCol="0">
            <a:spAutoFit/>
          </a:bodyPr>
          <a:lstStyle/>
          <a:p>
            <a:r>
              <a:rPr lang="en-US" dirty="0"/>
              <a:t>All Others</a:t>
            </a:r>
          </a:p>
        </p:txBody>
      </p:sp>
      <p:sp>
        <p:nvSpPr>
          <p:cNvPr id="15" name="TextBox 14"/>
          <p:cNvSpPr txBox="1"/>
          <p:nvPr/>
        </p:nvSpPr>
        <p:spPr>
          <a:xfrm rot="16200000">
            <a:off x="881723" y="3190146"/>
            <a:ext cx="979755" cy="369332"/>
          </a:xfrm>
          <a:prstGeom prst="rect">
            <a:avLst/>
          </a:prstGeom>
          <a:solidFill>
            <a:schemeClr val="bg1"/>
          </a:solidFill>
        </p:spPr>
        <p:txBody>
          <a:bodyPr wrap="none" rtlCol="0">
            <a:spAutoFit/>
          </a:bodyPr>
          <a:lstStyle/>
          <a:p>
            <a:r>
              <a:rPr lang="en-US" dirty="0"/>
              <a:t>Percent</a:t>
            </a:r>
          </a:p>
        </p:txBody>
      </p:sp>
    </p:spTree>
    <p:extLst>
      <p:ext uri="{BB962C8B-B14F-4D97-AF65-F5344CB8AC3E}">
        <p14:creationId xmlns:p14="http://schemas.microsoft.com/office/powerpoint/2010/main" val="237302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The SGPlot Proced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478814"/>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1366" y="366539"/>
            <a:ext cx="7789568" cy="830997"/>
          </a:xfrm>
          <a:prstGeom prst="rect">
            <a:avLst/>
          </a:prstGeom>
          <a:noFill/>
        </p:spPr>
        <p:txBody>
          <a:bodyPr wrap="none" rtlCol="0">
            <a:spAutoFit/>
          </a:bodyPr>
          <a:lstStyle/>
          <a:p>
            <a:r>
              <a:rPr lang="en-US" sz="2400" b="1" dirty="0">
                <a:solidFill>
                  <a:schemeClr val="bg1"/>
                </a:solidFill>
              </a:rPr>
              <a:t>HPV Types, CIN2+ Cases in Women Aged &lt;30 years,</a:t>
            </a:r>
          </a:p>
          <a:p>
            <a:r>
              <a:rPr lang="en-US" sz="2400" b="1" dirty="0">
                <a:solidFill>
                  <a:schemeClr val="bg1"/>
                </a:solidFill>
              </a:rPr>
              <a:t>By Year, Portland, OR, 2008–2014</a:t>
            </a:r>
          </a:p>
        </p:txBody>
      </p:sp>
      <p:sp>
        <p:nvSpPr>
          <p:cNvPr id="3" name="Rectangle 2"/>
          <p:cNvSpPr/>
          <p:nvPr/>
        </p:nvSpPr>
        <p:spPr bwMode="auto">
          <a:xfrm>
            <a:off x="3619500" y="1478814"/>
            <a:ext cx="2273300" cy="31188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7" name="TextBox 26"/>
          <p:cNvSpPr txBox="1"/>
          <p:nvPr/>
        </p:nvSpPr>
        <p:spPr>
          <a:xfrm>
            <a:off x="2286817" y="1421652"/>
            <a:ext cx="5029201" cy="707886"/>
          </a:xfrm>
          <a:prstGeom prst="rect">
            <a:avLst/>
          </a:prstGeom>
          <a:noFill/>
        </p:spPr>
        <p:txBody>
          <a:bodyPr wrap="square" rtlCol="0">
            <a:spAutoFit/>
          </a:bodyPr>
          <a:lstStyle/>
          <a:p>
            <a:r>
              <a:rPr lang="en-US" sz="2000" b="1" dirty="0"/>
              <a:t>HPV Groups: 16,18        33, 31, 45, 51 58</a:t>
            </a:r>
          </a:p>
          <a:p>
            <a:pPr defTabSz="231775"/>
            <a:r>
              <a:rPr lang="en-US" sz="2000" b="1" dirty="0"/>
              <a:t>	         All other types</a:t>
            </a:r>
          </a:p>
        </p:txBody>
      </p:sp>
      <p:sp>
        <p:nvSpPr>
          <p:cNvPr id="28" name="Rectangle 27"/>
          <p:cNvSpPr/>
          <p:nvPr/>
        </p:nvSpPr>
        <p:spPr bwMode="auto">
          <a:xfrm>
            <a:off x="4740876" y="1514001"/>
            <a:ext cx="298450" cy="196850"/>
          </a:xfrm>
          <a:prstGeom prst="rect">
            <a:avLst/>
          </a:prstGeom>
          <a:solidFill>
            <a:srgbClr val="6F7EB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31" name="Rectangle 30"/>
          <p:cNvSpPr/>
          <p:nvPr/>
        </p:nvSpPr>
        <p:spPr bwMode="auto">
          <a:xfrm>
            <a:off x="7216200" y="1535432"/>
            <a:ext cx="298450" cy="196850"/>
          </a:xfrm>
          <a:prstGeom prst="rect">
            <a:avLst/>
          </a:prstGeom>
          <a:solidFill>
            <a:srgbClr val="D05B5B"/>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32" name="Rectangle 31"/>
          <p:cNvSpPr/>
          <p:nvPr/>
        </p:nvSpPr>
        <p:spPr bwMode="auto">
          <a:xfrm>
            <a:off x="5075247" y="1847862"/>
            <a:ext cx="298450" cy="196850"/>
          </a:xfrm>
          <a:prstGeom prst="rect">
            <a:avLst/>
          </a:prstGeom>
          <a:solidFill>
            <a:srgbClr val="66A5A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8" name="Rectangle 7"/>
          <p:cNvSpPr/>
          <p:nvPr/>
        </p:nvSpPr>
        <p:spPr bwMode="auto">
          <a:xfrm>
            <a:off x="2921000" y="5524500"/>
            <a:ext cx="3555671" cy="49110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33" name="Rectangle 32"/>
          <p:cNvSpPr/>
          <p:nvPr/>
        </p:nvSpPr>
        <p:spPr bwMode="auto">
          <a:xfrm>
            <a:off x="1431925" y="3009900"/>
            <a:ext cx="358776" cy="13335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34" name="TextBox 33"/>
          <p:cNvSpPr txBox="1"/>
          <p:nvPr/>
        </p:nvSpPr>
        <p:spPr>
          <a:xfrm>
            <a:off x="2143181" y="5300385"/>
            <a:ext cx="697627" cy="427033"/>
          </a:xfrm>
          <a:prstGeom prst="rect">
            <a:avLst/>
          </a:prstGeom>
          <a:solidFill>
            <a:schemeClr val="bg1"/>
          </a:solidFill>
        </p:spPr>
        <p:txBody>
          <a:bodyPr wrap="none" rtlCol="0">
            <a:spAutoFit/>
          </a:bodyPr>
          <a:lstStyle/>
          <a:p>
            <a:r>
              <a:rPr lang="en-US" dirty="0"/>
              <a:t>2008</a:t>
            </a:r>
          </a:p>
        </p:txBody>
      </p:sp>
      <p:sp>
        <p:nvSpPr>
          <p:cNvPr id="35" name="TextBox 34"/>
          <p:cNvSpPr txBox="1"/>
          <p:nvPr/>
        </p:nvSpPr>
        <p:spPr>
          <a:xfrm>
            <a:off x="2840438" y="5310982"/>
            <a:ext cx="697627" cy="427033"/>
          </a:xfrm>
          <a:prstGeom prst="rect">
            <a:avLst/>
          </a:prstGeom>
          <a:solidFill>
            <a:schemeClr val="bg1"/>
          </a:solidFill>
        </p:spPr>
        <p:txBody>
          <a:bodyPr wrap="none" rtlCol="0">
            <a:spAutoFit/>
          </a:bodyPr>
          <a:lstStyle/>
          <a:p>
            <a:r>
              <a:rPr lang="en-US" dirty="0"/>
              <a:t>2009</a:t>
            </a:r>
          </a:p>
        </p:txBody>
      </p:sp>
      <p:sp>
        <p:nvSpPr>
          <p:cNvPr id="36" name="TextBox 35"/>
          <p:cNvSpPr txBox="1"/>
          <p:nvPr/>
        </p:nvSpPr>
        <p:spPr>
          <a:xfrm>
            <a:off x="3629831" y="5313364"/>
            <a:ext cx="697627" cy="427033"/>
          </a:xfrm>
          <a:prstGeom prst="rect">
            <a:avLst/>
          </a:prstGeom>
          <a:solidFill>
            <a:schemeClr val="bg1"/>
          </a:solidFill>
        </p:spPr>
        <p:txBody>
          <a:bodyPr wrap="none" rtlCol="0">
            <a:spAutoFit/>
          </a:bodyPr>
          <a:lstStyle/>
          <a:p>
            <a:r>
              <a:rPr lang="en-US" dirty="0"/>
              <a:t>2010</a:t>
            </a:r>
          </a:p>
        </p:txBody>
      </p:sp>
      <p:sp>
        <p:nvSpPr>
          <p:cNvPr id="37" name="TextBox 36"/>
          <p:cNvSpPr txBox="1"/>
          <p:nvPr/>
        </p:nvSpPr>
        <p:spPr>
          <a:xfrm>
            <a:off x="4394740" y="5315467"/>
            <a:ext cx="680507" cy="427033"/>
          </a:xfrm>
          <a:prstGeom prst="rect">
            <a:avLst/>
          </a:prstGeom>
          <a:solidFill>
            <a:schemeClr val="bg1"/>
          </a:solidFill>
        </p:spPr>
        <p:txBody>
          <a:bodyPr wrap="none" rtlCol="0">
            <a:spAutoFit/>
          </a:bodyPr>
          <a:lstStyle/>
          <a:p>
            <a:r>
              <a:rPr lang="en-US" dirty="0"/>
              <a:t>2011</a:t>
            </a:r>
          </a:p>
        </p:txBody>
      </p:sp>
      <p:sp>
        <p:nvSpPr>
          <p:cNvPr id="38" name="TextBox 37"/>
          <p:cNvSpPr txBox="1"/>
          <p:nvPr/>
        </p:nvSpPr>
        <p:spPr>
          <a:xfrm>
            <a:off x="5142529" y="5310981"/>
            <a:ext cx="697627" cy="427033"/>
          </a:xfrm>
          <a:prstGeom prst="rect">
            <a:avLst/>
          </a:prstGeom>
          <a:solidFill>
            <a:schemeClr val="bg1"/>
          </a:solidFill>
        </p:spPr>
        <p:txBody>
          <a:bodyPr wrap="none" rtlCol="0">
            <a:spAutoFit/>
          </a:bodyPr>
          <a:lstStyle/>
          <a:p>
            <a:r>
              <a:rPr lang="en-US" dirty="0"/>
              <a:t>2012</a:t>
            </a:r>
          </a:p>
        </p:txBody>
      </p:sp>
      <p:sp>
        <p:nvSpPr>
          <p:cNvPr id="39" name="TextBox 38"/>
          <p:cNvSpPr txBox="1"/>
          <p:nvPr/>
        </p:nvSpPr>
        <p:spPr>
          <a:xfrm>
            <a:off x="5931922" y="5300384"/>
            <a:ext cx="697627" cy="427033"/>
          </a:xfrm>
          <a:prstGeom prst="rect">
            <a:avLst/>
          </a:prstGeom>
          <a:solidFill>
            <a:schemeClr val="bg1"/>
          </a:solidFill>
        </p:spPr>
        <p:txBody>
          <a:bodyPr wrap="none" rtlCol="0">
            <a:spAutoFit/>
          </a:bodyPr>
          <a:lstStyle/>
          <a:p>
            <a:r>
              <a:rPr lang="en-US" dirty="0"/>
              <a:t>2013</a:t>
            </a:r>
          </a:p>
        </p:txBody>
      </p:sp>
      <p:sp>
        <p:nvSpPr>
          <p:cNvPr id="40" name="TextBox 39"/>
          <p:cNvSpPr txBox="1"/>
          <p:nvPr/>
        </p:nvSpPr>
        <p:spPr>
          <a:xfrm>
            <a:off x="4143350" y="5607063"/>
            <a:ext cx="650819" cy="427033"/>
          </a:xfrm>
          <a:prstGeom prst="rect">
            <a:avLst/>
          </a:prstGeom>
          <a:solidFill>
            <a:schemeClr val="bg1"/>
          </a:solidFill>
        </p:spPr>
        <p:txBody>
          <a:bodyPr wrap="none" rtlCol="0">
            <a:spAutoFit/>
          </a:bodyPr>
          <a:lstStyle/>
          <a:p>
            <a:r>
              <a:rPr lang="en-US" dirty="0"/>
              <a:t>Year</a:t>
            </a:r>
          </a:p>
        </p:txBody>
      </p:sp>
      <p:sp>
        <p:nvSpPr>
          <p:cNvPr id="41" name="TextBox 40"/>
          <p:cNvSpPr txBox="1"/>
          <p:nvPr/>
        </p:nvSpPr>
        <p:spPr>
          <a:xfrm>
            <a:off x="6605691" y="5287962"/>
            <a:ext cx="697627" cy="369332"/>
          </a:xfrm>
          <a:prstGeom prst="rect">
            <a:avLst/>
          </a:prstGeom>
          <a:solidFill>
            <a:schemeClr val="bg1"/>
          </a:solidFill>
        </p:spPr>
        <p:txBody>
          <a:bodyPr wrap="none" rtlCol="0">
            <a:spAutoFit/>
          </a:bodyPr>
          <a:lstStyle/>
          <a:p>
            <a:r>
              <a:rPr lang="en-US" dirty="0"/>
              <a:t>2014</a:t>
            </a:r>
          </a:p>
        </p:txBody>
      </p:sp>
      <p:sp>
        <p:nvSpPr>
          <p:cNvPr id="42" name="TextBox 41"/>
          <p:cNvSpPr txBox="1"/>
          <p:nvPr/>
        </p:nvSpPr>
        <p:spPr>
          <a:xfrm rot="16200000">
            <a:off x="1357548" y="3491984"/>
            <a:ext cx="518091" cy="369332"/>
          </a:xfrm>
          <a:prstGeom prst="rect">
            <a:avLst/>
          </a:prstGeom>
          <a:solidFill>
            <a:schemeClr val="bg1"/>
          </a:solidFill>
        </p:spPr>
        <p:txBody>
          <a:bodyPr wrap="none" rtlCol="0">
            <a:spAutoFit/>
          </a:bodyPr>
          <a:lstStyle/>
          <a:p>
            <a:r>
              <a:rPr lang="en-US" dirty="0" err="1"/>
              <a:t>Pct</a:t>
            </a:r>
            <a:endParaRPr lang="en-US" dirty="0"/>
          </a:p>
        </p:txBody>
      </p:sp>
      <p:sp>
        <p:nvSpPr>
          <p:cNvPr id="43" name="TextBox 42"/>
          <p:cNvSpPr txBox="1"/>
          <p:nvPr/>
        </p:nvSpPr>
        <p:spPr>
          <a:xfrm>
            <a:off x="1640810" y="4993404"/>
            <a:ext cx="312906" cy="369332"/>
          </a:xfrm>
          <a:prstGeom prst="rect">
            <a:avLst/>
          </a:prstGeom>
          <a:solidFill>
            <a:schemeClr val="bg1"/>
          </a:solidFill>
        </p:spPr>
        <p:txBody>
          <a:bodyPr wrap="none" rtlCol="0">
            <a:spAutoFit/>
          </a:bodyPr>
          <a:lstStyle/>
          <a:p>
            <a:r>
              <a:rPr lang="en-US" dirty="0"/>
              <a:t>0</a:t>
            </a:r>
          </a:p>
        </p:txBody>
      </p:sp>
      <p:sp>
        <p:nvSpPr>
          <p:cNvPr id="44" name="TextBox 43"/>
          <p:cNvSpPr txBox="1"/>
          <p:nvPr/>
        </p:nvSpPr>
        <p:spPr>
          <a:xfrm>
            <a:off x="1440798" y="3956569"/>
            <a:ext cx="512918" cy="369332"/>
          </a:xfrm>
          <a:prstGeom prst="rect">
            <a:avLst/>
          </a:prstGeom>
          <a:solidFill>
            <a:schemeClr val="bg1"/>
          </a:solidFill>
        </p:spPr>
        <p:txBody>
          <a:bodyPr wrap="square" rtlCol="0">
            <a:spAutoFit/>
          </a:bodyPr>
          <a:lstStyle/>
          <a:p>
            <a:r>
              <a:rPr lang="en-US" dirty="0"/>
              <a:t>20</a:t>
            </a:r>
          </a:p>
        </p:txBody>
      </p:sp>
      <p:sp>
        <p:nvSpPr>
          <p:cNvPr id="45" name="TextBox 44"/>
          <p:cNvSpPr txBox="1"/>
          <p:nvPr/>
        </p:nvSpPr>
        <p:spPr>
          <a:xfrm>
            <a:off x="1478899" y="2861467"/>
            <a:ext cx="512918" cy="369332"/>
          </a:xfrm>
          <a:prstGeom prst="rect">
            <a:avLst/>
          </a:prstGeom>
          <a:solidFill>
            <a:schemeClr val="bg1"/>
          </a:solidFill>
        </p:spPr>
        <p:txBody>
          <a:bodyPr wrap="square" rtlCol="0">
            <a:spAutoFit/>
          </a:bodyPr>
          <a:lstStyle/>
          <a:p>
            <a:r>
              <a:rPr lang="en-US" dirty="0"/>
              <a:t>40</a:t>
            </a:r>
          </a:p>
        </p:txBody>
      </p:sp>
      <p:sp>
        <p:nvSpPr>
          <p:cNvPr id="48" name="TextBox 47"/>
          <p:cNvSpPr txBox="1"/>
          <p:nvPr/>
        </p:nvSpPr>
        <p:spPr>
          <a:xfrm>
            <a:off x="1478899" y="1896865"/>
            <a:ext cx="512918" cy="369332"/>
          </a:xfrm>
          <a:prstGeom prst="rect">
            <a:avLst/>
          </a:prstGeom>
          <a:solidFill>
            <a:schemeClr val="bg1"/>
          </a:solidFill>
        </p:spPr>
        <p:txBody>
          <a:bodyPr wrap="square" rtlCol="0">
            <a:spAutoFit/>
          </a:bodyPr>
          <a:lstStyle/>
          <a:p>
            <a:r>
              <a:rPr lang="en-US" dirty="0"/>
              <a:t>60</a:t>
            </a:r>
          </a:p>
        </p:txBody>
      </p:sp>
    </p:spTree>
    <p:extLst>
      <p:ext uri="{BB962C8B-B14F-4D97-AF65-F5344CB8AC3E}">
        <p14:creationId xmlns:p14="http://schemas.microsoft.com/office/powerpoint/2010/main" val="2279687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The SGPlot Proced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1273175"/>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1366" y="366539"/>
            <a:ext cx="7789568" cy="830997"/>
          </a:xfrm>
          <a:prstGeom prst="rect">
            <a:avLst/>
          </a:prstGeom>
          <a:noFill/>
        </p:spPr>
        <p:txBody>
          <a:bodyPr wrap="none" rtlCol="0">
            <a:spAutoFit/>
          </a:bodyPr>
          <a:lstStyle/>
          <a:p>
            <a:r>
              <a:rPr lang="en-US" sz="2400" b="1" dirty="0">
                <a:solidFill>
                  <a:schemeClr val="bg1"/>
                </a:solidFill>
              </a:rPr>
              <a:t>HPV Types, CIN2+ Cases in Women Aged &lt;30 years,</a:t>
            </a:r>
          </a:p>
          <a:p>
            <a:r>
              <a:rPr lang="en-US" sz="2400" b="1" dirty="0">
                <a:solidFill>
                  <a:schemeClr val="bg1"/>
                </a:solidFill>
              </a:rPr>
              <a:t>Portland, OR, by Race, 2008–2016</a:t>
            </a:r>
          </a:p>
        </p:txBody>
      </p:sp>
      <p:sp>
        <p:nvSpPr>
          <p:cNvPr id="3" name="Rectangle 2"/>
          <p:cNvSpPr/>
          <p:nvPr/>
        </p:nvSpPr>
        <p:spPr bwMode="auto">
          <a:xfrm>
            <a:off x="4000500" y="1285875"/>
            <a:ext cx="1727200" cy="2508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5" name="TextBox 4"/>
          <p:cNvSpPr txBox="1"/>
          <p:nvPr/>
        </p:nvSpPr>
        <p:spPr>
          <a:xfrm>
            <a:off x="3760787" y="1688033"/>
            <a:ext cx="2157413" cy="1323439"/>
          </a:xfrm>
          <a:prstGeom prst="rect">
            <a:avLst/>
          </a:prstGeom>
          <a:noFill/>
        </p:spPr>
        <p:txBody>
          <a:bodyPr wrap="square" rtlCol="0">
            <a:spAutoFit/>
          </a:bodyPr>
          <a:lstStyle/>
          <a:p>
            <a:r>
              <a:rPr lang="en-US" sz="2000" b="1" dirty="0"/>
              <a:t>NH White </a:t>
            </a:r>
          </a:p>
          <a:p>
            <a:r>
              <a:rPr lang="en-US" sz="2000" b="1" dirty="0"/>
              <a:t>NH Black </a:t>
            </a:r>
          </a:p>
          <a:p>
            <a:r>
              <a:rPr lang="en-US" sz="2000" b="1" dirty="0"/>
              <a:t>Hispanic </a:t>
            </a:r>
          </a:p>
          <a:p>
            <a:r>
              <a:rPr lang="en-US" sz="2000" b="1" dirty="0"/>
              <a:t>Other/</a:t>
            </a:r>
            <a:r>
              <a:rPr lang="en-US" sz="2000" b="1" dirty="0" err="1"/>
              <a:t>Unk</a:t>
            </a:r>
            <a:endParaRPr lang="en-US" sz="2000" b="1" dirty="0"/>
          </a:p>
        </p:txBody>
      </p:sp>
      <p:sp>
        <p:nvSpPr>
          <p:cNvPr id="6" name="Rectangle 5"/>
          <p:cNvSpPr/>
          <p:nvPr/>
        </p:nvSpPr>
        <p:spPr bwMode="auto">
          <a:xfrm>
            <a:off x="5168900" y="1730712"/>
            <a:ext cx="381000" cy="304800"/>
          </a:xfrm>
          <a:prstGeom prst="rect">
            <a:avLst/>
          </a:prstGeom>
          <a:solidFill>
            <a:srgbClr val="6F7EB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8" name="Rectangle 7"/>
          <p:cNvSpPr/>
          <p:nvPr/>
        </p:nvSpPr>
        <p:spPr bwMode="auto">
          <a:xfrm>
            <a:off x="5168900" y="2035512"/>
            <a:ext cx="381000" cy="304800"/>
          </a:xfrm>
          <a:prstGeom prst="rect">
            <a:avLst/>
          </a:prstGeom>
          <a:solidFill>
            <a:srgbClr val="D05B5B"/>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9" name="Rectangle 8"/>
          <p:cNvSpPr/>
          <p:nvPr/>
        </p:nvSpPr>
        <p:spPr bwMode="auto">
          <a:xfrm>
            <a:off x="5168900" y="2340312"/>
            <a:ext cx="381000" cy="304800"/>
          </a:xfrm>
          <a:prstGeom prst="rect">
            <a:avLst/>
          </a:prstGeom>
          <a:solidFill>
            <a:srgbClr val="66A5A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0" name="Rectangle 9"/>
          <p:cNvSpPr/>
          <p:nvPr/>
        </p:nvSpPr>
        <p:spPr bwMode="auto">
          <a:xfrm>
            <a:off x="5168900" y="2652360"/>
            <a:ext cx="381000" cy="304800"/>
          </a:xfrm>
          <a:prstGeom prst="rect">
            <a:avLst/>
          </a:prstGeom>
          <a:solidFill>
            <a:srgbClr val="A9865B"/>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1" name="TextBox 10"/>
          <p:cNvSpPr txBox="1"/>
          <p:nvPr/>
        </p:nvSpPr>
        <p:spPr>
          <a:xfrm>
            <a:off x="2803581" y="5071785"/>
            <a:ext cx="825867" cy="369332"/>
          </a:xfrm>
          <a:prstGeom prst="rect">
            <a:avLst/>
          </a:prstGeom>
          <a:solidFill>
            <a:schemeClr val="bg1"/>
          </a:solidFill>
        </p:spPr>
        <p:txBody>
          <a:bodyPr wrap="none" rtlCol="0">
            <a:spAutoFit/>
          </a:bodyPr>
          <a:lstStyle/>
          <a:p>
            <a:r>
              <a:rPr lang="en-US" dirty="0"/>
              <a:t>16, 18</a:t>
            </a:r>
          </a:p>
        </p:txBody>
      </p:sp>
      <p:sp>
        <p:nvSpPr>
          <p:cNvPr id="12" name="TextBox 11"/>
          <p:cNvSpPr txBox="1"/>
          <p:nvPr/>
        </p:nvSpPr>
        <p:spPr>
          <a:xfrm>
            <a:off x="4000500" y="5071785"/>
            <a:ext cx="1980029" cy="369332"/>
          </a:xfrm>
          <a:prstGeom prst="rect">
            <a:avLst/>
          </a:prstGeom>
          <a:solidFill>
            <a:schemeClr val="bg1"/>
          </a:solidFill>
        </p:spPr>
        <p:txBody>
          <a:bodyPr wrap="none" rtlCol="0">
            <a:spAutoFit/>
          </a:bodyPr>
          <a:lstStyle/>
          <a:p>
            <a:r>
              <a:rPr lang="en-US" dirty="0"/>
              <a:t>33, 31, 45, 51, 58</a:t>
            </a:r>
          </a:p>
        </p:txBody>
      </p:sp>
      <p:sp>
        <p:nvSpPr>
          <p:cNvPr id="13" name="TextBox 12"/>
          <p:cNvSpPr txBox="1"/>
          <p:nvPr/>
        </p:nvSpPr>
        <p:spPr>
          <a:xfrm>
            <a:off x="6286593" y="5059085"/>
            <a:ext cx="1095172" cy="369332"/>
          </a:xfrm>
          <a:prstGeom prst="rect">
            <a:avLst/>
          </a:prstGeom>
          <a:solidFill>
            <a:schemeClr val="bg1"/>
          </a:solidFill>
        </p:spPr>
        <p:txBody>
          <a:bodyPr wrap="none" rtlCol="0">
            <a:spAutoFit/>
          </a:bodyPr>
          <a:lstStyle/>
          <a:p>
            <a:r>
              <a:rPr lang="en-US" dirty="0"/>
              <a:t>All other </a:t>
            </a:r>
          </a:p>
        </p:txBody>
      </p:sp>
      <p:sp>
        <p:nvSpPr>
          <p:cNvPr id="7" name="Rectangle 6"/>
          <p:cNvSpPr/>
          <p:nvPr/>
        </p:nvSpPr>
        <p:spPr bwMode="auto">
          <a:xfrm>
            <a:off x="2803581" y="5441117"/>
            <a:ext cx="4244919" cy="40405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a:latin typeface="Times" panose="02020603050405020304" pitchFamily="18" charset="0"/>
            </a:endParaRPr>
          </a:p>
        </p:txBody>
      </p:sp>
      <p:sp>
        <p:nvSpPr>
          <p:cNvPr id="14" name="Rectangle 13"/>
          <p:cNvSpPr/>
          <p:nvPr/>
        </p:nvSpPr>
        <p:spPr bwMode="auto">
          <a:xfrm>
            <a:off x="1673225" y="2804760"/>
            <a:ext cx="307975" cy="11576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a:latin typeface="Times" panose="02020603050405020304" pitchFamily="18" charset="0"/>
            </a:endParaRPr>
          </a:p>
        </p:txBody>
      </p:sp>
      <p:sp>
        <p:nvSpPr>
          <p:cNvPr id="15" name="TextBox 14"/>
          <p:cNvSpPr txBox="1"/>
          <p:nvPr/>
        </p:nvSpPr>
        <p:spPr>
          <a:xfrm rot="16200000">
            <a:off x="1721639" y="3031539"/>
            <a:ext cx="518091" cy="369332"/>
          </a:xfrm>
          <a:prstGeom prst="rect">
            <a:avLst/>
          </a:prstGeom>
          <a:solidFill>
            <a:schemeClr val="bg1"/>
          </a:solidFill>
        </p:spPr>
        <p:txBody>
          <a:bodyPr wrap="none" rtlCol="0">
            <a:spAutoFit/>
          </a:bodyPr>
          <a:lstStyle/>
          <a:p>
            <a:r>
              <a:rPr lang="en-US" dirty="0" err="1"/>
              <a:t>Pct</a:t>
            </a:r>
            <a:endParaRPr lang="en-US" dirty="0"/>
          </a:p>
        </p:txBody>
      </p:sp>
      <p:sp>
        <p:nvSpPr>
          <p:cNvPr id="17" name="TextBox 16"/>
          <p:cNvSpPr txBox="1"/>
          <p:nvPr/>
        </p:nvSpPr>
        <p:spPr>
          <a:xfrm>
            <a:off x="1796017" y="4689753"/>
            <a:ext cx="390125" cy="369332"/>
          </a:xfrm>
          <a:prstGeom prst="rect">
            <a:avLst/>
          </a:prstGeom>
          <a:solidFill>
            <a:schemeClr val="bg1"/>
          </a:solidFill>
        </p:spPr>
        <p:txBody>
          <a:bodyPr wrap="square" rtlCol="0">
            <a:spAutoFit/>
          </a:bodyPr>
          <a:lstStyle/>
          <a:p>
            <a:r>
              <a:rPr lang="en-US" dirty="0"/>
              <a:t>0</a:t>
            </a:r>
          </a:p>
        </p:txBody>
      </p:sp>
      <p:sp>
        <p:nvSpPr>
          <p:cNvPr id="18" name="TextBox 17"/>
          <p:cNvSpPr txBox="1"/>
          <p:nvPr/>
        </p:nvSpPr>
        <p:spPr>
          <a:xfrm>
            <a:off x="1673225" y="3593068"/>
            <a:ext cx="512917" cy="369332"/>
          </a:xfrm>
          <a:prstGeom prst="rect">
            <a:avLst/>
          </a:prstGeom>
          <a:solidFill>
            <a:schemeClr val="bg1"/>
          </a:solidFill>
        </p:spPr>
        <p:txBody>
          <a:bodyPr wrap="square" rtlCol="0">
            <a:spAutoFit/>
          </a:bodyPr>
          <a:lstStyle/>
          <a:p>
            <a:r>
              <a:rPr lang="en-US" dirty="0"/>
              <a:t>20</a:t>
            </a:r>
          </a:p>
        </p:txBody>
      </p:sp>
      <p:sp>
        <p:nvSpPr>
          <p:cNvPr id="16" name="Rectangle 15"/>
          <p:cNvSpPr/>
          <p:nvPr/>
        </p:nvSpPr>
        <p:spPr bwMode="auto">
          <a:xfrm>
            <a:off x="1981200" y="4279900"/>
            <a:ext cx="184151" cy="203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400">
              <a:latin typeface="Times" panose="02020603050405020304" pitchFamily="18" charset="0"/>
            </a:endParaRPr>
          </a:p>
        </p:txBody>
      </p:sp>
      <p:sp>
        <p:nvSpPr>
          <p:cNvPr id="20" name="TextBox 19"/>
          <p:cNvSpPr txBox="1"/>
          <p:nvPr/>
        </p:nvSpPr>
        <p:spPr>
          <a:xfrm>
            <a:off x="1673225" y="2332102"/>
            <a:ext cx="512917" cy="369332"/>
          </a:xfrm>
          <a:prstGeom prst="rect">
            <a:avLst/>
          </a:prstGeom>
          <a:solidFill>
            <a:schemeClr val="bg1"/>
          </a:solidFill>
        </p:spPr>
        <p:txBody>
          <a:bodyPr wrap="square" rtlCol="0">
            <a:spAutoFit/>
          </a:bodyPr>
          <a:lstStyle/>
          <a:p>
            <a:r>
              <a:rPr lang="en-US" dirty="0"/>
              <a:t>40</a:t>
            </a:r>
          </a:p>
        </p:txBody>
      </p:sp>
      <p:sp>
        <p:nvSpPr>
          <p:cNvPr id="23" name="TextBox 22"/>
          <p:cNvSpPr txBox="1"/>
          <p:nvPr/>
        </p:nvSpPr>
        <p:spPr>
          <a:xfrm>
            <a:off x="1673225" y="1719196"/>
            <a:ext cx="512917" cy="369332"/>
          </a:xfrm>
          <a:prstGeom prst="rect">
            <a:avLst/>
          </a:prstGeom>
          <a:solidFill>
            <a:schemeClr val="bg1"/>
          </a:solidFill>
        </p:spPr>
        <p:txBody>
          <a:bodyPr wrap="square" rtlCol="0">
            <a:spAutoFit/>
          </a:bodyPr>
          <a:lstStyle/>
          <a:p>
            <a:r>
              <a:rPr lang="en-US" dirty="0"/>
              <a:t>50</a:t>
            </a:r>
          </a:p>
        </p:txBody>
      </p:sp>
      <p:sp>
        <p:nvSpPr>
          <p:cNvPr id="24" name="TextBox 23"/>
          <p:cNvSpPr txBox="1"/>
          <p:nvPr/>
        </p:nvSpPr>
        <p:spPr>
          <a:xfrm>
            <a:off x="1673225" y="4114799"/>
            <a:ext cx="512917" cy="369332"/>
          </a:xfrm>
          <a:prstGeom prst="rect">
            <a:avLst/>
          </a:prstGeom>
          <a:solidFill>
            <a:schemeClr val="bg1"/>
          </a:solidFill>
        </p:spPr>
        <p:txBody>
          <a:bodyPr wrap="square" rtlCol="0">
            <a:spAutoFit/>
          </a:bodyPr>
          <a:lstStyle/>
          <a:p>
            <a:r>
              <a:rPr lang="en-US" dirty="0"/>
              <a:t>10</a:t>
            </a:r>
          </a:p>
        </p:txBody>
      </p:sp>
    </p:spTree>
    <p:extLst>
      <p:ext uri="{BB962C8B-B14F-4D97-AF65-F5344CB8AC3E}">
        <p14:creationId xmlns:p14="http://schemas.microsoft.com/office/powerpoint/2010/main" val="514159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571500"/>
            <a:ext cx="7772400" cy="762000"/>
          </a:xfrm>
        </p:spPr>
        <p:txBody>
          <a:bodyPr/>
          <a:lstStyle/>
          <a:p>
            <a:r>
              <a:rPr lang="en-US" dirty="0"/>
              <a:t>I told you…</a:t>
            </a:r>
          </a:p>
        </p:txBody>
      </p:sp>
      <p:sp>
        <p:nvSpPr>
          <p:cNvPr id="3" name="Content Placeholder 2"/>
          <p:cNvSpPr>
            <a:spLocks noGrp="1"/>
          </p:cNvSpPr>
          <p:nvPr>
            <p:ph idx="1"/>
          </p:nvPr>
        </p:nvSpPr>
        <p:spPr>
          <a:xfrm>
            <a:off x="847725" y="1571625"/>
            <a:ext cx="7772400" cy="4695825"/>
          </a:xfrm>
        </p:spPr>
        <p:txBody>
          <a:bodyPr/>
          <a:lstStyle/>
          <a:p>
            <a:pPr marL="0" indent="0">
              <a:buNone/>
            </a:pPr>
            <a:r>
              <a:rPr lang="en-US" sz="2400" b="1" dirty="0"/>
              <a:t>In Portland since HPV vaccine introduction, the number of ….</a:t>
            </a:r>
          </a:p>
          <a:p>
            <a:pPr marL="0" indent="0">
              <a:buNone/>
            </a:pPr>
            <a:r>
              <a:rPr lang="en-US" sz="2400" b="1" dirty="0"/>
              <a:t>	</a:t>
            </a:r>
            <a:r>
              <a:rPr lang="en-US" sz="2400" b="1" dirty="0" err="1"/>
              <a:t>Paps</a:t>
            </a:r>
            <a:r>
              <a:rPr lang="en-US" sz="2400" b="1" dirty="0"/>
              <a:t> smears done</a:t>
            </a:r>
          </a:p>
          <a:p>
            <a:pPr marL="0" indent="0">
              <a:buNone/>
            </a:pPr>
            <a:r>
              <a:rPr lang="en-US" sz="2400" b="1" dirty="0"/>
              <a:t>	Pre-cancers diagnosed…</a:t>
            </a:r>
          </a:p>
          <a:p>
            <a:pPr marL="0" indent="0">
              <a:buNone/>
            </a:pPr>
            <a:r>
              <a:rPr lang="en-US" sz="2400" b="1" dirty="0"/>
              <a:t>		have declined</a:t>
            </a:r>
          </a:p>
          <a:p>
            <a:pPr marL="0" indent="0">
              <a:buNone/>
            </a:pPr>
            <a:r>
              <a:rPr lang="en-US" sz="2400" b="1" dirty="0"/>
              <a:t>The number of …</a:t>
            </a:r>
          </a:p>
          <a:p>
            <a:pPr marL="0" indent="0">
              <a:buNone/>
            </a:pPr>
            <a:r>
              <a:rPr lang="en-US" sz="2400" b="1" dirty="0"/>
              <a:t>	Cervical pre-cancers occurring…</a:t>
            </a:r>
          </a:p>
          <a:p>
            <a:pPr marL="0" indent="0">
              <a:buNone/>
            </a:pPr>
            <a:r>
              <a:rPr lang="en-US" sz="2400" b="1" dirty="0"/>
              <a:t>		might have declined</a:t>
            </a:r>
          </a:p>
          <a:p>
            <a:pPr marL="0" indent="0">
              <a:buNone/>
            </a:pPr>
            <a:r>
              <a:rPr lang="en-US" sz="2400" b="1" dirty="0"/>
              <a:t>Proportions of HPV types found in Portland pre-cancers have changed</a:t>
            </a:r>
          </a:p>
        </p:txBody>
      </p:sp>
      <p:grpSp>
        <p:nvGrpSpPr>
          <p:cNvPr id="12" name="Group 11"/>
          <p:cNvGrpSpPr/>
          <p:nvPr/>
        </p:nvGrpSpPr>
        <p:grpSpPr>
          <a:xfrm>
            <a:off x="182254" y="5048250"/>
            <a:ext cx="327334" cy="400110"/>
            <a:chOff x="5316692" y="5953125"/>
            <a:chExt cx="327334" cy="400110"/>
          </a:xfrm>
        </p:grpSpPr>
        <p:sp>
          <p:nvSpPr>
            <p:cNvPr id="6" name="TextBox 5"/>
            <p:cNvSpPr txBox="1"/>
            <p:nvPr/>
          </p:nvSpPr>
          <p:spPr>
            <a:xfrm>
              <a:off x="5316692" y="5953125"/>
              <a:ext cx="327334" cy="400110"/>
            </a:xfrm>
            <a:prstGeom prst="rect">
              <a:avLst/>
            </a:prstGeom>
            <a:noFill/>
          </p:spPr>
          <p:txBody>
            <a:bodyPr wrap="none" rtlCol="0">
              <a:spAutoFit/>
            </a:bodyPr>
            <a:lstStyle/>
            <a:p>
              <a:r>
                <a:rPr lang="en-US" sz="2000" b="1" dirty="0">
                  <a:solidFill>
                    <a:srgbClr val="FFFFFF"/>
                  </a:solidFill>
                </a:rPr>
                <a:t>3</a:t>
              </a:r>
            </a:p>
          </p:txBody>
        </p:sp>
        <p:sp>
          <p:nvSpPr>
            <p:cNvPr id="7" name="Oval 6"/>
            <p:cNvSpPr/>
            <p:nvPr/>
          </p:nvSpPr>
          <p:spPr>
            <a:xfrm>
              <a:off x="5316692" y="5962650"/>
              <a:ext cx="327334" cy="3905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1" name="Group 10"/>
          <p:cNvGrpSpPr/>
          <p:nvPr/>
        </p:nvGrpSpPr>
        <p:grpSpPr>
          <a:xfrm>
            <a:off x="182254" y="3771900"/>
            <a:ext cx="327334" cy="400110"/>
            <a:chOff x="6362700" y="5962650"/>
            <a:chExt cx="327334" cy="400110"/>
          </a:xfrm>
        </p:grpSpPr>
        <p:sp>
          <p:nvSpPr>
            <p:cNvPr id="5" name="TextBox 4"/>
            <p:cNvSpPr txBox="1"/>
            <p:nvPr/>
          </p:nvSpPr>
          <p:spPr>
            <a:xfrm>
              <a:off x="6362700" y="5962650"/>
              <a:ext cx="327334" cy="400110"/>
            </a:xfrm>
            <a:prstGeom prst="rect">
              <a:avLst/>
            </a:prstGeom>
            <a:noFill/>
          </p:spPr>
          <p:txBody>
            <a:bodyPr wrap="none" rtlCol="0">
              <a:spAutoFit/>
            </a:bodyPr>
            <a:lstStyle/>
            <a:p>
              <a:r>
                <a:rPr lang="en-US" sz="2000" b="1" dirty="0">
                  <a:solidFill>
                    <a:srgbClr val="FFFFFF"/>
                  </a:solidFill>
                </a:rPr>
                <a:t>2</a:t>
              </a:r>
            </a:p>
          </p:txBody>
        </p:sp>
        <p:sp>
          <p:nvSpPr>
            <p:cNvPr id="8" name="Oval 7"/>
            <p:cNvSpPr/>
            <p:nvPr/>
          </p:nvSpPr>
          <p:spPr>
            <a:xfrm>
              <a:off x="6362700" y="5972175"/>
              <a:ext cx="327334" cy="3905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 name="Group 9"/>
          <p:cNvGrpSpPr/>
          <p:nvPr/>
        </p:nvGrpSpPr>
        <p:grpSpPr>
          <a:xfrm>
            <a:off x="182254" y="1657290"/>
            <a:ext cx="327334" cy="400110"/>
            <a:chOff x="7572375" y="5562540"/>
            <a:chExt cx="327334" cy="400110"/>
          </a:xfrm>
        </p:grpSpPr>
        <p:sp>
          <p:nvSpPr>
            <p:cNvPr id="4" name="TextBox 3"/>
            <p:cNvSpPr txBox="1"/>
            <p:nvPr/>
          </p:nvSpPr>
          <p:spPr>
            <a:xfrm>
              <a:off x="7572375" y="5562540"/>
              <a:ext cx="327334" cy="400110"/>
            </a:xfrm>
            <a:prstGeom prst="rect">
              <a:avLst/>
            </a:prstGeom>
            <a:noFill/>
          </p:spPr>
          <p:txBody>
            <a:bodyPr wrap="none" rtlCol="0">
              <a:spAutoFit/>
            </a:bodyPr>
            <a:lstStyle/>
            <a:p>
              <a:r>
                <a:rPr lang="en-US" sz="2000" b="1" dirty="0">
                  <a:solidFill>
                    <a:srgbClr val="FFFFFF"/>
                  </a:solidFill>
                </a:rPr>
                <a:t>1</a:t>
              </a:r>
            </a:p>
          </p:txBody>
        </p:sp>
        <p:sp>
          <p:nvSpPr>
            <p:cNvPr id="9" name="Oval 8"/>
            <p:cNvSpPr/>
            <p:nvPr/>
          </p:nvSpPr>
          <p:spPr>
            <a:xfrm>
              <a:off x="7572375" y="5562540"/>
              <a:ext cx="327334" cy="3905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74067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228600" y="1371600"/>
            <a:ext cx="4724400" cy="3673366"/>
          </a:xfrm>
          <a:noFill/>
        </p:spPr>
        <p:txBody>
          <a:bodyPr/>
          <a:lstStyle/>
          <a:p>
            <a:pPr marL="223838" indent="-223838" eaLnBrk="1" hangingPunct="1">
              <a:tabLst>
                <a:tab pos="803275" algn="l"/>
                <a:tab pos="858838" algn="l"/>
              </a:tabLst>
            </a:pPr>
            <a:r>
              <a:rPr lang="en-US" altLang="en-US" b="1" dirty="0"/>
              <a:t>Diverse </a:t>
            </a:r>
          </a:p>
          <a:p>
            <a:pPr marL="223838" indent="-223838" eaLnBrk="1" hangingPunct="1">
              <a:tabLst>
                <a:tab pos="803275" algn="l"/>
                <a:tab pos="858838" algn="l"/>
              </a:tabLst>
            </a:pPr>
            <a:r>
              <a:rPr lang="en-US" altLang="en-US" b="1" dirty="0"/>
              <a:t>skin, mucous</a:t>
            </a:r>
            <a:br>
              <a:rPr lang="en-US" altLang="en-US" b="1" dirty="0"/>
            </a:br>
            <a:r>
              <a:rPr lang="en-US" altLang="en-US" b="1" dirty="0"/>
              <a:t>membranes</a:t>
            </a:r>
          </a:p>
          <a:p>
            <a:pPr marL="223838" indent="-223838" eaLnBrk="1" hangingPunct="1">
              <a:tabLst>
                <a:tab pos="803275" algn="l"/>
                <a:tab pos="858838" algn="l"/>
              </a:tabLst>
            </a:pPr>
            <a:r>
              <a:rPr lang="en-US" altLang="en-US" b="1" dirty="0"/>
              <a:t>Cottontail rabbit wart, 1933</a:t>
            </a:r>
          </a:p>
          <a:p>
            <a:pPr marL="223838" indent="-223838" eaLnBrk="1" hangingPunct="1">
              <a:tabLst>
                <a:tab pos="803275" algn="l"/>
                <a:tab pos="858838" algn="l"/>
              </a:tabLst>
            </a:pPr>
            <a:r>
              <a:rPr lang="en-US" altLang="en-US" b="1" dirty="0"/>
              <a:t>Species specific</a:t>
            </a:r>
          </a:p>
        </p:txBody>
      </p:sp>
      <p:sp>
        <p:nvSpPr>
          <p:cNvPr id="10243" name="Rectangle 4"/>
          <p:cNvSpPr>
            <a:spLocks noGrp="1" noChangeArrowheads="1"/>
          </p:cNvSpPr>
          <p:nvPr>
            <p:ph type="title"/>
          </p:nvPr>
        </p:nvSpPr>
        <p:spPr>
          <a:xfrm>
            <a:off x="1066800" y="304800"/>
            <a:ext cx="6096000" cy="1143000"/>
          </a:xfrm>
          <a:noFill/>
        </p:spPr>
        <p:txBody>
          <a:bodyPr/>
          <a:lstStyle/>
          <a:p>
            <a:pPr eaLnBrk="1" hangingPunct="1"/>
            <a:r>
              <a:rPr lang="en-US" altLang="en-US" b="1"/>
              <a:t>Papillomaviruses</a:t>
            </a:r>
          </a:p>
        </p:txBody>
      </p:sp>
      <p:pic>
        <p:nvPicPr>
          <p:cNvPr id="10244" name="Picture 6" descr="Cottontail%20Rabbit%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8290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body" idx="1"/>
          </p:nvPr>
        </p:nvSpPr>
        <p:spPr>
          <a:xfrm>
            <a:off x="483476" y="2684462"/>
            <a:ext cx="7620000" cy="3211841"/>
          </a:xfrm>
        </p:spPr>
        <p:txBody>
          <a:bodyPr/>
          <a:lstStyle/>
          <a:p>
            <a:pPr marL="223838" indent="-223838" eaLnBrk="1" hangingPunct="1">
              <a:tabLst>
                <a:tab pos="803275" algn="l"/>
                <a:tab pos="858838" algn="l"/>
              </a:tabLst>
              <a:defRPr/>
            </a:pPr>
            <a:r>
              <a:rPr lang="en-US" b="1" dirty="0"/>
              <a:t>&gt;100 types</a:t>
            </a:r>
          </a:p>
          <a:p>
            <a:pPr marL="223838" indent="-223838" eaLnBrk="1" hangingPunct="1">
              <a:tabLst>
                <a:tab pos="803275" algn="l"/>
                <a:tab pos="858838" algn="l"/>
              </a:tabLst>
              <a:defRPr/>
            </a:pPr>
            <a:r>
              <a:rPr lang="en-US" b="1" dirty="0"/>
              <a:t>Non-oncogenic (6, 11)</a:t>
            </a:r>
          </a:p>
          <a:p>
            <a:pPr eaLnBrk="1" hangingPunct="1">
              <a:tabLst>
                <a:tab pos="803275" algn="l"/>
                <a:tab pos="858838" algn="l"/>
              </a:tabLst>
              <a:defRPr/>
            </a:pPr>
            <a:r>
              <a:rPr lang="en-US" b="1" dirty="0"/>
              <a:t>Oncogenic (16, 18, 45, 31, 33, 35, 52, 58, 51, 56, 59, 39, 68, [66]) </a:t>
            </a:r>
          </a:p>
        </p:txBody>
      </p:sp>
      <p:sp>
        <p:nvSpPr>
          <p:cNvPr id="12291" name="Rectangle 3"/>
          <p:cNvSpPr>
            <a:spLocks noGrp="1" noChangeArrowheads="1"/>
          </p:cNvSpPr>
          <p:nvPr>
            <p:ph type="title"/>
          </p:nvPr>
        </p:nvSpPr>
        <p:spPr>
          <a:xfrm>
            <a:off x="1066800" y="304800"/>
            <a:ext cx="6096000" cy="1143000"/>
          </a:xfrm>
          <a:noFill/>
        </p:spPr>
        <p:txBody>
          <a:bodyPr/>
          <a:lstStyle/>
          <a:p>
            <a:pPr eaLnBrk="1" hangingPunct="1"/>
            <a:r>
              <a:rPr lang="en-US" altLang="en-US" b="1"/>
              <a:t>Papillomaviruses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7458" y="390525"/>
            <a:ext cx="8829675" cy="6076950"/>
          </a:xfrm>
          <a:prstGeom prst="rect">
            <a:avLst/>
          </a:prstGeom>
        </p:spPr>
      </p:pic>
      <p:sp>
        <p:nvSpPr>
          <p:cNvPr id="5" name="Oval 4"/>
          <p:cNvSpPr/>
          <p:nvPr/>
        </p:nvSpPr>
        <p:spPr>
          <a:xfrm>
            <a:off x="5705475" y="1162050"/>
            <a:ext cx="1181100" cy="10763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72275" y="1057275"/>
            <a:ext cx="479618" cy="369332"/>
          </a:xfrm>
          <a:prstGeom prst="rect">
            <a:avLst/>
          </a:prstGeom>
          <a:noFill/>
        </p:spPr>
        <p:txBody>
          <a:bodyPr wrap="none" rtlCol="0">
            <a:spAutoFit/>
          </a:bodyPr>
          <a:lstStyle/>
          <a:p>
            <a:r>
              <a:rPr lang="en-US" b="1" dirty="0">
                <a:solidFill>
                  <a:srgbClr val="00B0F0"/>
                </a:solidFill>
              </a:rPr>
              <a:t>A9</a:t>
            </a:r>
          </a:p>
        </p:txBody>
      </p:sp>
      <p:sp>
        <p:nvSpPr>
          <p:cNvPr id="7" name="Oval 6"/>
          <p:cNvSpPr/>
          <p:nvPr/>
        </p:nvSpPr>
        <p:spPr>
          <a:xfrm>
            <a:off x="2789431" y="888444"/>
            <a:ext cx="1181100" cy="10763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24440" y="519112"/>
            <a:ext cx="479618" cy="369332"/>
          </a:xfrm>
          <a:prstGeom prst="rect">
            <a:avLst/>
          </a:prstGeom>
          <a:noFill/>
        </p:spPr>
        <p:txBody>
          <a:bodyPr wrap="none" rtlCol="0">
            <a:spAutoFit/>
          </a:bodyPr>
          <a:lstStyle/>
          <a:p>
            <a:r>
              <a:rPr lang="en-US" b="1" dirty="0">
                <a:solidFill>
                  <a:srgbClr val="00B0F0"/>
                </a:solidFill>
              </a:rPr>
              <a:t>A7</a:t>
            </a:r>
          </a:p>
        </p:txBody>
      </p:sp>
      <p:pic>
        <p:nvPicPr>
          <p:cNvPr id="9" name="Picture 8"/>
          <p:cNvPicPr>
            <a:picLocks noChangeAspect="1"/>
          </p:cNvPicPr>
          <p:nvPr/>
        </p:nvPicPr>
        <p:blipFill>
          <a:blip r:embed="rId4"/>
          <a:stretch>
            <a:fillRect/>
          </a:stretch>
        </p:blipFill>
        <p:spPr>
          <a:xfrm>
            <a:off x="5343525" y="6301859"/>
            <a:ext cx="3486150" cy="381000"/>
          </a:xfrm>
          <a:prstGeom prst="rect">
            <a:avLst/>
          </a:prstGeom>
        </p:spPr>
      </p:pic>
    </p:spTree>
    <p:extLst>
      <p:ext uri="{BB962C8B-B14F-4D97-AF65-F5344CB8AC3E}">
        <p14:creationId xmlns:p14="http://schemas.microsoft.com/office/powerpoint/2010/main" val="422122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469" y="1017812"/>
            <a:ext cx="8742589" cy="4371295"/>
          </a:xfrm>
          <a:prstGeom prst="rect">
            <a:avLst/>
          </a:prstGeom>
        </p:spPr>
      </p:pic>
      <p:sp>
        <p:nvSpPr>
          <p:cNvPr id="7" name="TextBox 6"/>
          <p:cNvSpPr txBox="1"/>
          <p:nvPr/>
        </p:nvSpPr>
        <p:spPr>
          <a:xfrm>
            <a:off x="205469" y="6047016"/>
            <a:ext cx="5715000" cy="584775"/>
          </a:xfrm>
          <a:prstGeom prst="rect">
            <a:avLst/>
          </a:prstGeom>
          <a:noFill/>
        </p:spPr>
        <p:txBody>
          <a:bodyPr wrap="square" rtlCol="0">
            <a:spAutoFit/>
          </a:bodyPr>
          <a:lstStyle/>
          <a:p>
            <a:r>
              <a:rPr lang="en-US" sz="1600" b="1" dirty="0"/>
              <a:t>Lowry DR, </a:t>
            </a:r>
            <a:r>
              <a:rPr lang="en-US" sz="1600" b="1" dirty="0" err="1"/>
              <a:t>Schiler</a:t>
            </a:r>
            <a:r>
              <a:rPr lang="en-US" sz="1600" b="1" dirty="0"/>
              <a:t> JT. Prophylactic human papillomavirus vaccines. J </a:t>
            </a:r>
            <a:r>
              <a:rPr lang="en-US" sz="1600" b="1" dirty="0" err="1"/>
              <a:t>Clin</a:t>
            </a:r>
            <a:r>
              <a:rPr lang="en-US" sz="1600" b="1" dirty="0"/>
              <a:t> Inv. 2006;116(5)</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3760" y="484008"/>
            <a:ext cx="7660142" cy="5563008"/>
          </a:xfrm>
          <a:prstGeom prst="rect">
            <a:avLst/>
          </a:prstGeom>
        </p:spPr>
      </p:pic>
      <p:sp>
        <p:nvSpPr>
          <p:cNvPr id="6" name="TextBox 5"/>
          <p:cNvSpPr txBox="1"/>
          <p:nvPr/>
        </p:nvSpPr>
        <p:spPr>
          <a:xfrm>
            <a:off x="205469" y="6047016"/>
            <a:ext cx="5715000" cy="584775"/>
          </a:xfrm>
          <a:prstGeom prst="rect">
            <a:avLst/>
          </a:prstGeom>
          <a:noFill/>
        </p:spPr>
        <p:txBody>
          <a:bodyPr wrap="square" rtlCol="0">
            <a:spAutoFit/>
          </a:bodyPr>
          <a:lstStyle/>
          <a:p>
            <a:r>
              <a:rPr lang="en-US" sz="1600" b="1" dirty="0"/>
              <a:t>Lowry DR, </a:t>
            </a:r>
            <a:r>
              <a:rPr lang="en-US" sz="1600" b="1" dirty="0" err="1"/>
              <a:t>Schiler</a:t>
            </a:r>
            <a:r>
              <a:rPr lang="en-US" sz="1600" b="1" dirty="0"/>
              <a:t> JT. Prophylactic human papillomavirus vaccines. J </a:t>
            </a:r>
            <a:r>
              <a:rPr lang="en-US" sz="1600" b="1" dirty="0" err="1"/>
              <a:t>Clin</a:t>
            </a:r>
            <a:r>
              <a:rPr lang="en-US" sz="1600" b="1" dirty="0"/>
              <a:t> Inv. 2006;116(5)</a:t>
            </a:r>
          </a:p>
        </p:txBody>
      </p:sp>
    </p:spTree>
    <p:extLst>
      <p:ext uri="{BB962C8B-B14F-4D97-AF65-F5344CB8AC3E}">
        <p14:creationId xmlns:p14="http://schemas.microsoft.com/office/powerpoint/2010/main" val="104815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7739" y="1230086"/>
            <a:ext cx="8287211" cy="4387623"/>
          </a:xfrm>
          <a:prstGeom prst="rect">
            <a:avLst/>
          </a:prstGeom>
        </p:spPr>
      </p:pic>
      <p:sp>
        <p:nvSpPr>
          <p:cNvPr id="5" name="TextBox 4"/>
          <p:cNvSpPr txBox="1"/>
          <p:nvPr/>
        </p:nvSpPr>
        <p:spPr>
          <a:xfrm>
            <a:off x="205469" y="6047016"/>
            <a:ext cx="5715000" cy="584775"/>
          </a:xfrm>
          <a:prstGeom prst="rect">
            <a:avLst/>
          </a:prstGeom>
          <a:noFill/>
        </p:spPr>
        <p:txBody>
          <a:bodyPr wrap="square" rtlCol="0">
            <a:spAutoFit/>
          </a:bodyPr>
          <a:lstStyle/>
          <a:p>
            <a:r>
              <a:rPr lang="en-US" sz="1600" b="1" dirty="0"/>
              <a:t>Lowry DR, </a:t>
            </a:r>
            <a:r>
              <a:rPr lang="en-US" sz="1600" b="1" dirty="0" err="1"/>
              <a:t>Schiler</a:t>
            </a:r>
            <a:r>
              <a:rPr lang="en-US" sz="1600" b="1" dirty="0"/>
              <a:t> JT. Prophylactic human papillomavirus vaccines. J </a:t>
            </a:r>
            <a:r>
              <a:rPr lang="en-US" sz="1600" b="1" dirty="0" err="1"/>
              <a:t>Clin</a:t>
            </a:r>
            <a:r>
              <a:rPr lang="en-US" sz="1600" b="1" dirty="0"/>
              <a:t> Inv. 2006;116(5)</a:t>
            </a:r>
          </a:p>
        </p:txBody>
      </p:sp>
    </p:spTree>
    <p:extLst>
      <p:ext uri="{BB962C8B-B14F-4D97-AF65-F5344CB8AC3E}">
        <p14:creationId xmlns:p14="http://schemas.microsoft.com/office/powerpoint/2010/main" val="419861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1506" y="347661"/>
            <a:ext cx="847725" cy="1343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a:off x="2463402" y="538160"/>
            <a:ext cx="885825" cy="857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stretch>
            <a:fillRect/>
          </a:stretch>
        </p:blipFill>
        <p:spPr>
          <a:xfrm>
            <a:off x="4367209" y="385759"/>
            <a:ext cx="1095375" cy="1285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6"/>
          <a:stretch>
            <a:fillRect/>
          </a:stretch>
        </p:blipFill>
        <p:spPr>
          <a:xfrm>
            <a:off x="6607964" y="538160"/>
            <a:ext cx="1295400" cy="981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a:stretch>
            <a:fillRect/>
          </a:stretch>
        </p:blipFill>
        <p:spPr>
          <a:xfrm>
            <a:off x="7255664" y="2081212"/>
            <a:ext cx="1552575" cy="180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a:stretch>
            <a:fillRect/>
          </a:stretch>
        </p:blipFill>
        <p:spPr>
          <a:xfrm>
            <a:off x="4541039" y="2593178"/>
            <a:ext cx="2066925" cy="923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9"/>
          <a:stretch>
            <a:fillRect/>
          </a:stretch>
        </p:blipFill>
        <p:spPr>
          <a:xfrm>
            <a:off x="2301476" y="2605086"/>
            <a:ext cx="1628775" cy="981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10"/>
          <a:stretch>
            <a:fillRect/>
          </a:stretch>
        </p:blipFill>
        <p:spPr>
          <a:xfrm>
            <a:off x="354805" y="2605086"/>
            <a:ext cx="1276350" cy="962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11"/>
          <a:stretch>
            <a:fillRect/>
          </a:stretch>
        </p:blipFill>
        <p:spPr>
          <a:xfrm>
            <a:off x="3369464" y="3805234"/>
            <a:ext cx="1171575" cy="1343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12"/>
          <a:stretch>
            <a:fillRect/>
          </a:stretch>
        </p:blipFill>
        <p:spPr>
          <a:xfrm>
            <a:off x="786991" y="5491159"/>
            <a:ext cx="1914525" cy="95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3"/>
          <a:stretch>
            <a:fillRect/>
          </a:stretch>
        </p:blipFill>
        <p:spPr>
          <a:xfrm>
            <a:off x="6129582" y="4103122"/>
            <a:ext cx="1285875"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14"/>
          <a:stretch>
            <a:fillRect/>
          </a:stretch>
        </p:blipFill>
        <p:spPr>
          <a:xfrm>
            <a:off x="4815132" y="5600700"/>
            <a:ext cx="1181100" cy="95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oup 17"/>
          <p:cNvGrpSpPr/>
          <p:nvPr/>
        </p:nvGrpSpPr>
        <p:grpSpPr>
          <a:xfrm>
            <a:off x="1638300" y="866775"/>
            <a:ext cx="516233" cy="219075"/>
            <a:chOff x="1638300" y="866775"/>
            <a:chExt cx="516233" cy="219075"/>
          </a:xfrm>
        </p:grpSpPr>
        <p:sp>
          <p:nvSpPr>
            <p:cNvPr id="15" name="Freeform 14"/>
            <p:cNvSpPr/>
            <p:nvPr/>
          </p:nvSpPr>
          <p:spPr>
            <a:xfrm>
              <a:off x="1638300" y="942975"/>
              <a:ext cx="438150" cy="9525"/>
            </a:xfrm>
            <a:custGeom>
              <a:avLst/>
              <a:gdLst>
                <a:gd name="connsiteX0" fmla="*/ 0 w 438150"/>
                <a:gd name="connsiteY0" fmla="*/ 9525 h 9525"/>
                <a:gd name="connsiteX1" fmla="*/ 133350 w 438150"/>
                <a:gd name="connsiteY1" fmla="*/ 0 h 9525"/>
                <a:gd name="connsiteX2" fmla="*/ 438150 w 438150"/>
                <a:gd name="connsiteY2" fmla="*/ 9525 h 9525"/>
              </a:gdLst>
              <a:ahLst/>
              <a:cxnLst>
                <a:cxn ang="0">
                  <a:pos x="connsiteX0" y="connsiteY0"/>
                </a:cxn>
                <a:cxn ang="0">
                  <a:pos x="connsiteX1" y="connsiteY1"/>
                </a:cxn>
                <a:cxn ang="0">
                  <a:pos x="connsiteX2" y="connsiteY2"/>
                </a:cxn>
              </a:cxnLst>
              <a:rect l="l" t="t" r="r" b="b"/>
              <a:pathLst>
                <a:path w="438150" h="9525">
                  <a:moveTo>
                    <a:pt x="0" y="9525"/>
                  </a:moveTo>
                  <a:cubicBezTo>
                    <a:pt x="44450" y="6350"/>
                    <a:pt x="88787" y="0"/>
                    <a:pt x="133350" y="0"/>
                  </a:cubicBezTo>
                  <a:cubicBezTo>
                    <a:pt x="235000" y="0"/>
                    <a:pt x="438150" y="9525"/>
                    <a:pt x="438150" y="952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990725" y="866775"/>
              <a:ext cx="163808" cy="219075"/>
            </a:xfrm>
            <a:custGeom>
              <a:avLst/>
              <a:gdLst>
                <a:gd name="connsiteX0" fmla="*/ 9525 w 163808"/>
                <a:gd name="connsiteY0" fmla="*/ 0 h 219075"/>
                <a:gd name="connsiteX1" fmla="*/ 161925 w 163808"/>
                <a:gd name="connsiteY1" fmla="*/ 123825 h 219075"/>
                <a:gd name="connsiteX2" fmla="*/ 142875 w 163808"/>
                <a:gd name="connsiteY2" fmla="*/ 152400 h 219075"/>
                <a:gd name="connsiteX3" fmla="*/ 85725 w 163808"/>
                <a:gd name="connsiteY3" fmla="*/ 171450 h 219075"/>
                <a:gd name="connsiteX4" fmla="*/ 28575 w 163808"/>
                <a:gd name="connsiteY4" fmla="*/ 200025 h 219075"/>
                <a:gd name="connsiteX5" fmla="*/ 0 w 163808"/>
                <a:gd name="connsiteY5" fmla="*/ 2190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08" h="219075">
                  <a:moveTo>
                    <a:pt x="9525" y="0"/>
                  </a:moveTo>
                  <a:cubicBezTo>
                    <a:pt x="60325" y="41275"/>
                    <a:pt x="118823" y="74566"/>
                    <a:pt x="161925" y="123825"/>
                  </a:cubicBezTo>
                  <a:cubicBezTo>
                    <a:pt x="169463" y="132440"/>
                    <a:pt x="152583" y="146333"/>
                    <a:pt x="142875" y="152400"/>
                  </a:cubicBezTo>
                  <a:cubicBezTo>
                    <a:pt x="125847" y="163043"/>
                    <a:pt x="102433" y="160311"/>
                    <a:pt x="85725" y="171450"/>
                  </a:cubicBezTo>
                  <a:cubicBezTo>
                    <a:pt x="3833" y="226045"/>
                    <a:pt x="107445" y="160590"/>
                    <a:pt x="28575" y="200025"/>
                  </a:cubicBezTo>
                  <a:cubicBezTo>
                    <a:pt x="18336" y="205145"/>
                    <a:pt x="0" y="219075"/>
                    <a:pt x="0" y="2190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536403" y="857247"/>
            <a:ext cx="516233" cy="219075"/>
            <a:chOff x="1638300" y="866775"/>
            <a:chExt cx="516233" cy="219075"/>
          </a:xfrm>
        </p:grpSpPr>
        <p:sp>
          <p:nvSpPr>
            <p:cNvPr id="20" name="Freeform 19"/>
            <p:cNvSpPr/>
            <p:nvPr/>
          </p:nvSpPr>
          <p:spPr>
            <a:xfrm>
              <a:off x="1638300" y="942975"/>
              <a:ext cx="438150" cy="9525"/>
            </a:xfrm>
            <a:custGeom>
              <a:avLst/>
              <a:gdLst>
                <a:gd name="connsiteX0" fmla="*/ 0 w 438150"/>
                <a:gd name="connsiteY0" fmla="*/ 9525 h 9525"/>
                <a:gd name="connsiteX1" fmla="*/ 133350 w 438150"/>
                <a:gd name="connsiteY1" fmla="*/ 0 h 9525"/>
                <a:gd name="connsiteX2" fmla="*/ 438150 w 438150"/>
                <a:gd name="connsiteY2" fmla="*/ 9525 h 9525"/>
              </a:gdLst>
              <a:ahLst/>
              <a:cxnLst>
                <a:cxn ang="0">
                  <a:pos x="connsiteX0" y="connsiteY0"/>
                </a:cxn>
                <a:cxn ang="0">
                  <a:pos x="connsiteX1" y="connsiteY1"/>
                </a:cxn>
                <a:cxn ang="0">
                  <a:pos x="connsiteX2" y="connsiteY2"/>
                </a:cxn>
              </a:cxnLst>
              <a:rect l="l" t="t" r="r" b="b"/>
              <a:pathLst>
                <a:path w="438150" h="9525">
                  <a:moveTo>
                    <a:pt x="0" y="9525"/>
                  </a:moveTo>
                  <a:cubicBezTo>
                    <a:pt x="44450" y="6350"/>
                    <a:pt x="88787" y="0"/>
                    <a:pt x="133350" y="0"/>
                  </a:cubicBezTo>
                  <a:cubicBezTo>
                    <a:pt x="235000" y="0"/>
                    <a:pt x="438150" y="9525"/>
                    <a:pt x="438150" y="952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990725" y="866775"/>
              <a:ext cx="163808" cy="219075"/>
            </a:xfrm>
            <a:custGeom>
              <a:avLst/>
              <a:gdLst>
                <a:gd name="connsiteX0" fmla="*/ 9525 w 163808"/>
                <a:gd name="connsiteY0" fmla="*/ 0 h 219075"/>
                <a:gd name="connsiteX1" fmla="*/ 161925 w 163808"/>
                <a:gd name="connsiteY1" fmla="*/ 123825 h 219075"/>
                <a:gd name="connsiteX2" fmla="*/ 142875 w 163808"/>
                <a:gd name="connsiteY2" fmla="*/ 152400 h 219075"/>
                <a:gd name="connsiteX3" fmla="*/ 85725 w 163808"/>
                <a:gd name="connsiteY3" fmla="*/ 171450 h 219075"/>
                <a:gd name="connsiteX4" fmla="*/ 28575 w 163808"/>
                <a:gd name="connsiteY4" fmla="*/ 200025 h 219075"/>
                <a:gd name="connsiteX5" fmla="*/ 0 w 163808"/>
                <a:gd name="connsiteY5" fmla="*/ 2190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08" h="219075">
                  <a:moveTo>
                    <a:pt x="9525" y="0"/>
                  </a:moveTo>
                  <a:cubicBezTo>
                    <a:pt x="60325" y="41275"/>
                    <a:pt x="118823" y="74566"/>
                    <a:pt x="161925" y="123825"/>
                  </a:cubicBezTo>
                  <a:cubicBezTo>
                    <a:pt x="169463" y="132440"/>
                    <a:pt x="152583" y="146333"/>
                    <a:pt x="142875" y="152400"/>
                  </a:cubicBezTo>
                  <a:cubicBezTo>
                    <a:pt x="125847" y="163043"/>
                    <a:pt x="102433" y="160311"/>
                    <a:pt x="85725" y="171450"/>
                  </a:cubicBezTo>
                  <a:cubicBezTo>
                    <a:pt x="3833" y="226045"/>
                    <a:pt x="107445" y="160590"/>
                    <a:pt x="28575" y="200025"/>
                  </a:cubicBezTo>
                  <a:cubicBezTo>
                    <a:pt x="18336" y="205145"/>
                    <a:pt x="0" y="219075"/>
                    <a:pt x="0" y="2190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777157" y="809621"/>
            <a:ext cx="516233" cy="219075"/>
            <a:chOff x="1638300" y="866775"/>
            <a:chExt cx="516233" cy="219075"/>
          </a:xfrm>
        </p:grpSpPr>
        <p:sp>
          <p:nvSpPr>
            <p:cNvPr id="23" name="Freeform 22"/>
            <p:cNvSpPr/>
            <p:nvPr/>
          </p:nvSpPr>
          <p:spPr>
            <a:xfrm>
              <a:off x="1638300" y="942975"/>
              <a:ext cx="438150" cy="9525"/>
            </a:xfrm>
            <a:custGeom>
              <a:avLst/>
              <a:gdLst>
                <a:gd name="connsiteX0" fmla="*/ 0 w 438150"/>
                <a:gd name="connsiteY0" fmla="*/ 9525 h 9525"/>
                <a:gd name="connsiteX1" fmla="*/ 133350 w 438150"/>
                <a:gd name="connsiteY1" fmla="*/ 0 h 9525"/>
                <a:gd name="connsiteX2" fmla="*/ 438150 w 438150"/>
                <a:gd name="connsiteY2" fmla="*/ 9525 h 9525"/>
              </a:gdLst>
              <a:ahLst/>
              <a:cxnLst>
                <a:cxn ang="0">
                  <a:pos x="connsiteX0" y="connsiteY0"/>
                </a:cxn>
                <a:cxn ang="0">
                  <a:pos x="connsiteX1" y="connsiteY1"/>
                </a:cxn>
                <a:cxn ang="0">
                  <a:pos x="connsiteX2" y="connsiteY2"/>
                </a:cxn>
              </a:cxnLst>
              <a:rect l="l" t="t" r="r" b="b"/>
              <a:pathLst>
                <a:path w="438150" h="9525">
                  <a:moveTo>
                    <a:pt x="0" y="9525"/>
                  </a:moveTo>
                  <a:cubicBezTo>
                    <a:pt x="44450" y="6350"/>
                    <a:pt x="88787" y="0"/>
                    <a:pt x="133350" y="0"/>
                  </a:cubicBezTo>
                  <a:cubicBezTo>
                    <a:pt x="235000" y="0"/>
                    <a:pt x="438150" y="9525"/>
                    <a:pt x="438150" y="952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990725" y="866775"/>
              <a:ext cx="163808" cy="219075"/>
            </a:xfrm>
            <a:custGeom>
              <a:avLst/>
              <a:gdLst>
                <a:gd name="connsiteX0" fmla="*/ 9525 w 163808"/>
                <a:gd name="connsiteY0" fmla="*/ 0 h 219075"/>
                <a:gd name="connsiteX1" fmla="*/ 161925 w 163808"/>
                <a:gd name="connsiteY1" fmla="*/ 123825 h 219075"/>
                <a:gd name="connsiteX2" fmla="*/ 142875 w 163808"/>
                <a:gd name="connsiteY2" fmla="*/ 152400 h 219075"/>
                <a:gd name="connsiteX3" fmla="*/ 85725 w 163808"/>
                <a:gd name="connsiteY3" fmla="*/ 171450 h 219075"/>
                <a:gd name="connsiteX4" fmla="*/ 28575 w 163808"/>
                <a:gd name="connsiteY4" fmla="*/ 200025 h 219075"/>
                <a:gd name="connsiteX5" fmla="*/ 0 w 163808"/>
                <a:gd name="connsiteY5" fmla="*/ 2190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08" h="219075">
                  <a:moveTo>
                    <a:pt x="9525" y="0"/>
                  </a:moveTo>
                  <a:cubicBezTo>
                    <a:pt x="60325" y="41275"/>
                    <a:pt x="118823" y="74566"/>
                    <a:pt x="161925" y="123825"/>
                  </a:cubicBezTo>
                  <a:cubicBezTo>
                    <a:pt x="169463" y="132440"/>
                    <a:pt x="152583" y="146333"/>
                    <a:pt x="142875" y="152400"/>
                  </a:cubicBezTo>
                  <a:cubicBezTo>
                    <a:pt x="125847" y="163043"/>
                    <a:pt x="102433" y="160311"/>
                    <a:pt x="85725" y="171450"/>
                  </a:cubicBezTo>
                  <a:cubicBezTo>
                    <a:pt x="3833" y="226045"/>
                    <a:pt x="107445" y="160590"/>
                    <a:pt x="28575" y="200025"/>
                  </a:cubicBezTo>
                  <a:cubicBezTo>
                    <a:pt x="18336" y="205145"/>
                    <a:pt x="0" y="219075"/>
                    <a:pt x="0" y="2190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077200" y="838069"/>
            <a:ext cx="742950" cy="981206"/>
            <a:chOff x="8077200" y="838069"/>
            <a:chExt cx="742950" cy="981206"/>
          </a:xfrm>
        </p:grpSpPr>
        <p:sp>
          <p:nvSpPr>
            <p:cNvPr id="27" name="Freeform 26"/>
            <p:cNvSpPr/>
            <p:nvPr/>
          </p:nvSpPr>
          <p:spPr>
            <a:xfrm>
              <a:off x="8077200" y="838069"/>
              <a:ext cx="571500" cy="962156"/>
            </a:xfrm>
            <a:custGeom>
              <a:avLst/>
              <a:gdLst>
                <a:gd name="connsiteX0" fmla="*/ 0 w 571500"/>
                <a:gd name="connsiteY0" fmla="*/ 9656 h 962156"/>
                <a:gd name="connsiteX1" fmla="*/ 247650 w 571500"/>
                <a:gd name="connsiteY1" fmla="*/ 9656 h 962156"/>
                <a:gd name="connsiteX2" fmla="*/ 304800 w 571500"/>
                <a:gd name="connsiteY2" fmla="*/ 38231 h 962156"/>
                <a:gd name="connsiteX3" fmla="*/ 371475 w 571500"/>
                <a:gd name="connsiteY3" fmla="*/ 66806 h 962156"/>
                <a:gd name="connsiteX4" fmla="*/ 390525 w 571500"/>
                <a:gd name="connsiteY4" fmla="*/ 95381 h 962156"/>
                <a:gd name="connsiteX5" fmla="*/ 419100 w 571500"/>
                <a:gd name="connsiteY5" fmla="*/ 104906 h 962156"/>
                <a:gd name="connsiteX6" fmla="*/ 428625 w 571500"/>
                <a:gd name="connsiteY6" fmla="*/ 133481 h 962156"/>
                <a:gd name="connsiteX7" fmla="*/ 476250 w 571500"/>
                <a:gd name="connsiteY7" fmla="*/ 190631 h 962156"/>
                <a:gd name="connsiteX8" fmla="*/ 514350 w 571500"/>
                <a:gd name="connsiteY8" fmla="*/ 247781 h 962156"/>
                <a:gd name="connsiteX9" fmla="*/ 523875 w 571500"/>
                <a:gd name="connsiteY9" fmla="*/ 276356 h 962156"/>
                <a:gd name="connsiteX10" fmla="*/ 542925 w 571500"/>
                <a:gd name="connsiteY10" fmla="*/ 304931 h 962156"/>
                <a:gd name="connsiteX11" fmla="*/ 561975 w 571500"/>
                <a:gd name="connsiteY11" fmla="*/ 381131 h 962156"/>
                <a:gd name="connsiteX12" fmla="*/ 571500 w 571500"/>
                <a:gd name="connsiteY12" fmla="*/ 409706 h 962156"/>
                <a:gd name="connsiteX13" fmla="*/ 561975 w 571500"/>
                <a:gd name="connsiteY13" fmla="*/ 638306 h 962156"/>
                <a:gd name="connsiteX14" fmla="*/ 533400 w 571500"/>
                <a:gd name="connsiteY14" fmla="*/ 695456 h 962156"/>
                <a:gd name="connsiteX15" fmla="*/ 504825 w 571500"/>
                <a:gd name="connsiteY15" fmla="*/ 752606 h 962156"/>
                <a:gd name="connsiteX16" fmla="*/ 485775 w 571500"/>
                <a:gd name="connsiteY16" fmla="*/ 819281 h 962156"/>
                <a:gd name="connsiteX17" fmla="*/ 466725 w 571500"/>
                <a:gd name="connsiteY17" fmla="*/ 847856 h 962156"/>
                <a:gd name="connsiteX18" fmla="*/ 457200 w 571500"/>
                <a:gd name="connsiteY18" fmla="*/ 876431 h 962156"/>
                <a:gd name="connsiteX19" fmla="*/ 438150 w 571500"/>
                <a:gd name="connsiteY19" fmla="*/ 905006 h 962156"/>
                <a:gd name="connsiteX20" fmla="*/ 428625 w 571500"/>
                <a:gd name="connsiteY20" fmla="*/ 933581 h 962156"/>
                <a:gd name="connsiteX21" fmla="*/ 400050 w 571500"/>
                <a:gd name="connsiteY21" fmla="*/ 962156 h 96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1500" h="962156">
                  <a:moveTo>
                    <a:pt x="0" y="9656"/>
                  </a:moveTo>
                  <a:cubicBezTo>
                    <a:pt x="125790" y="-20"/>
                    <a:pt x="121860" y="-6068"/>
                    <a:pt x="247650" y="9656"/>
                  </a:cubicBezTo>
                  <a:cubicBezTo>
                    <a:pt x="275592" y="13149"/>
                    <a:pt x="280976" y="24617"/>
                    <a:pt x="304800" y="38231"/>
                  </a:cubicBezTo>
                  <a:cubicBezTo>
                    <a:pt x="337756" y="57063"/>
                    <a:pt x="339417" y="56120"/>
                    <a:pt x="371475" y="66806"/>
                  </a:cubicBezTo>
                  <a:cubicBezTo>
                    <a:pt x="377825" y="76331"/>
                    <a:pt x="381586" y="88230"/>
                    <a:pt x="390525" y="95381"/>
                  </a:cubicBezTo>
                  <a:cubicBezTo>
                    <a:pt x="398365" y="101653"/>
                    <a:pt x="412000" y="97806"/>
                    <a:pt x="419100" y="104906"/>
                  </a:cubicBezTo>
                  <a:cubicBezTo>
                    <a:pt x="426200" y="112006"/>
                    <a:pt x="424135" y="124501"/>
                    <a:pt x="428625" y="133481"/>
                  </a:cubicBezTo>
                  <a:cubicBezTo>
                    <a:pt x="441886" y="160003"/>
                    <a:pt x="455184" y="169565"/>
                    <a:pt x="476250" y="190631"/>
                  </a:cubicBezTo>
                  <a:cubicBezTo>
                    <a:pt x="498898" y="258575"/>
                    <a:pt x="466784" y="176432"/>
                    <a:pt x="514350" y="247781"/>
                  </a:cubicBezTo>
                  <a:cubicBezTo>
                    <a:pt x="519919" y="256135"/>
                    <a:pt x="519385" y="267376"/>
                    <a:pt x="523875" y="276356"/>
                  </a:cubicBezTo>
                  <a:cubicBezTo>
                    <a:pt x="528995" y="286595"/>
                    <a:pt x="537805" y="294692"/>
                    <a:pt x="542925" y="304931"/>
                  </a:cubicBezTo>
                  <a:cubicBezTo>
                    <a:pt x="553811" y="326704"/>
                    <a:pt x="556541" y="359394"/>
                    <a:pt x="561975" y="381131"/>
                  </a:cubicBezTo>
                  <a:cubicBezTo>
                    <a:pt x="564410" y="390871"/>
                    <a:pt x="568325" y="400181"/>
                    <a:pt x="571500" y="409706"/>
                  </a:cubicBezTo>
                  <a:cubicBezTo>
                    <a:pt x="568325" y="485906"/>
                    <a:pt x="567609" y="562248"/>
                    <a:pt x="561975" y="638306"/>
                  </a:cubicBezTo>
                  <a:cubicBezTo>
                    <a:pt x="559893" y="666411"/>
                    <a:pt x="545405" y="671445"/>
                    <a:pt x="533400" y="695456"/>
                  </a:cubicBezTo>
                  <a:cubicBezTo>
                    <a:pt x="493965" y="774326"/>
                    <a:pt x="559420" y="670714"/>
                    <a:pt x="504825" y="752606"/>
                  </a:cubicBezTo>
                  <a:cubicBezTo>
                    <a:pt x="501773" y="764813"/>
                    <a:pt x="492607" y="805616"/>
                    <a:pt x="485775" y="819281"/>
                  </a:cubicBezTo>
                  <a:cubicBezTo>
                    <a:pt x="480655" y="829520"/>
                    <a:pt x="471845" y="837617"/>
                    <a:pt x="466725" y="847856"/>
                  </a:cubicBezTo>
                  <a:cubicBezTo>
                    <a:pt x="462235" y="856836"/>
                    <a:pt x="461690" y="867451"/>
                    <a:pt x="457200" y="876431"/>
                  </a:cubicBezTo>
                  <a:cubicBezTo>
                    <a:pt x="452080" y="886670"/>
                    <a:pt x="443270" y="894767"/>
                    <a:pt x="438150" y="905006"/>
                  </a:cubicBezTo>
                  <a:cubicBezTo>
                    <a:pt x="433660" y="913986"/>
                    <a:pt x="434897" y="925741"/>
                    <a:pt x="428625" y="933581"/>
                  </a:cubicBezTo>
                  <a:cubicBezTo>
                    <a:pt x="397408" y="972602"/>
                    <a:pt x="400050" y="936133"/>
                    <a:pt x="400050" y="96215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467725" y="1676400"/>
              <a:ext cx="352425" cy="142875"/>
            </a:xfrm>
            <a:custGeom>
              <a:avLst/>
              <a:gdLst>
                <a:gd name="connsiteX0" fmla="*/ 0 w 352425"/>
                <a:gd name="connsiteY0" fmla="*/ 0 h 142875"/>
                <a:gd name="connsiteX1" fmla="*/ 19050 w 352425"/>
                <a:gd name="connsiteY1" fmla="*/ 85725 h 142875"/>
                <a:gd name="connsiteX2" fmla="*/ 28575 w 352425"/>
                <a:gd name="connsiteY2" fmla="*/ 114300 h 142875"/>
                <a:gd name="connsiteX3" fmla="*/ 47625 w 352425"/>
                <a:gd name="connsiteY3" fmla="*/ 142875 h 142875"/>
                <a:gd name="connsiteX4" fmla="*/ 142875 w 352425"/>
                <a:gd name="connsiteY4" fmla="*/ 133350 h 142875"/>
                <a:gd name="connsiteX5" fmla="*/ 238125 w 352425"/>
                <a:gd name="connsiteY5" fmla="*/ 114300 h 142875"/>
                <a:gd name="connsiteX6" fmla="*/ 352425 w 352425"/>
                <a:gd name="connsiteY6" fmla="*/ 1047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142875">
                  <a:moveTo>
                    <a:pt x="0" y="0"/>
                  </a:moveTo>
                  <a:cubicBezTo>
                    <a:pt x="6350" y="28575"/>
                    <a:pt x="11950" y="57327"/>
                    <a:pt x="19050" y="85725"/>
                  </a:cubicBezTo>
                  <a:cubicBezTo>
                    <a:pt x="21485" y="95465"/>
                    <a:pt x="24085" y="105320"/>
                    <a:pt x="28575" y="114300"/>
                  </a:cubicBezTo>
                  <a:cubicBezTo>
                    <a:pt x="33695" y="124539"/>
                    <a:pt x="41275" y="133350"/>
                    <a:pt x="47625" y="142875"/>
                  </a:cubicBezTo>
                  <a:cubicBezTo>
                    <a:pt x="79375" y="139700"/>
                    <a:pt x="111320" y="138083"/>
                    <a:pt x="142875" y="133350"/>
                  </a:cubicBezTo>
                  <a:cubicBezTo>
                    <a:pt x="174896" y="128547"/>
                    <a:pt x="205944" y="117876"/>
                    <a:pt x="238125" y="114300"/>
                  </a:cubicBezTo>
                  <a:cubicBezTo>
                    <a:pt x="333317" y="103723"/>
                    <a:pt x="295099" y="104775"/>
                    <a:pt x="352425" y="1047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705600" y="2781300"/>
            <a:ext cx="438150" cy="295275"/>
            <a:chOff x="6705600" y="2781300"/>
            <a:chExt cx="438150" cy="295275"/>
          </a:xfrm>
        </p:grpSpPr>
        <p:sp>
          <p:nvSpPr>
            <p:cNvPr id="30" name="Freeform 29"/>
            <p:cNvSpPr/>
            <p:nvPr/>
          </p:nvSpPr>
          <p:spPr>
            <a:xfrm>
              <a:off x="6791325" y="2883500"/>
              <a:ext cx="352425" cy="59725"/>
            </a:xfrm>
            <a:custGeom>
              <a:avLst/>
              <a:gdLst>
                <a:gd name="connsiteX0" fmla="*/ 0 w 352425"/>
                <a:gd name="connsiteY0" fmla="*/ 59725 h 59725"/>
                <a:gd name="connsiteX1" fmla="*/ 76200 w 352425"/>
                <a:gd name="connsiteY1" fmla="*/ 31150 h 59725"/>
                <a:gd name="connsiteX2" fmla="*/ 104775 w 352425"/>
                <a:gd name="connsiteY2" fmla="*/ 21625 h 59725"/>
                <a:gd name="connsiteX3" fmla="*/ 228600 w 352425"/>
                <a:gd name="connsiteY3" fmla="*/ 12100 h 59725"/>
                <a:gd name="connsiteX4" fmla="*/ 352425 w 352425"/>
                <a:gd name="connsiteY4" fmla="*/ 2575 h 5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59725">
                  <a:moveTo>
                    <a:pt x="0" y="59725"/>
                  </a:moveTo>
                  <a:lnTo>
                    <a:pt x="76200" y="31150"/>
                  </a:lnTo>
                  <a:cubicBezTo>
                    <a:pt x="85636" y="27719"/>
                    <a:pt x="94812" y="22870"/>
                    <a:pt x="104775" y="21625"/>
                  </a:cubicBezTo>
                  <a:cubicBezTo>
                    <a:pt x="145852" y="16490"/>
                    <a:pt x="187325" y="15275"/>
                    <a:pt x="228600" y="12100"/>
                  </a:cubicBezTo>
                  <a:cubicBezTo>
                    <a:pt x="287296" y="-7465"/>
                    <a:pt x="247135" y="2575"/>
                    <a:pt x="352425" y="25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705600" y="2781300"/>
              <a:ext cx="219075" cy="295275"/>
            </a:xfrm>
            <a:custGeom>
              <a:avLst/>
              <a:gdLst>
                <a:gd name="connsiteX0" fmla="*/ 152400 w 219075"/>
                <a:gd name="connsiteY0" fmla="*/ 0 h 295275"/>
                <a:gd name="connsiteX1" fmla="*/ 161925 w 219075"/>
                <a:gd name="connsiteY1" fmla="*/ 47625 h 295275"/>
                <a:gd name="connsiteX2" fmla="*/ 85725 w 219075"/>
                <a:gd name="connsiteY2" fmla="*/ 114300 h 295275"/>
                <a:gd name="connsiteX3" fmla="*/ 0 w 219075"/>
                <a:gd name="connsiteY3" fmla="*/ 190500 h 295275"/>
                <a:gd name="connsiteX4" fmla="*/ 57150 w 219075"/>
                <a:gd name="connsiteY4" fmla="*/ 209550 h 295275"/>
                <a:gd name="connsiteX5" fmla="*/ 133350 w 219075"/>
                <a:gd name="connsiteY5" fmla="*/ 228600 h 295275"/>
                <a:gd name="connsiteX6" fmla="*/ 161925 w 219075"/>
                <a:gd name="connsiteY6" fmla="*/ 247650 h 295275"/>
                <a:gd name="connsiteX7" fmla="*/ 190500 w 219075"/>
                <a:gd name="connsiteY7" fmla="*/ 276225 h 295275"/>
                <a:gd name="connsiteX8" fmla="*/ 219075 w 219075"/>
                <a:gd name="connsiteY8"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295275">
                  <a:moveTo>
                    <a:pt x="152400" y="0"/>
                  </a:moveTo>
                  <a:cubicBezTo>
                    <a:pt x="155575" y="15875"/>
                    <a:pt x="163933" y="31561"/>
                    <a:pt x="161925" y="47625"/>
                  </a:cubicBezTo>
                  <a:cubicBezTo>
                    <a:pt x="158070" y="78468"/>
                    <a:pt x="96611" y="103414"/>
                    <a:pt x="85725" y="114300"/>
                  </a:cubicBezTo>
                  <a:cubicBezTo>
                    <a:pt x="20480" y="179545"/>
                    <a:pt x="50991" y="156506"/>
                    <a:pt x="0" y="190500"/>
                  </a:cubicBezTo>
                  <a:cubicBezTo>
                    <a:pt x="19050" y="196850"/>
                    <a:pt x="37459" y="205612"/>
                    <a:pt x="57150" y="209550"/>
                  </a:cubicBezTo>
                  <a:cubicBezTo>
                    <a:pt x="75264" y="213173"/>
                    <a:pt x="113824" y="218837"/>
                    <a:pt x="133350" y="228600"/>
                  </a:cubicBezTo>
                  <a:cubicBezTo>
                    <a:pt x="143589" y="233720"/>
                    <a:pt x="153131" y="240321"/>
                    <a:pt x="161925" y="247650"/>
                  </a:cubicBezTo>
                  <a:cubicBezTo>
                    <a:pt x="172273" y="256274"/>
                    <a:pt x="180152" y="267601"/>
                    <a:pt x="190500" y="276225"/>
                  </a:cubicBezTo>
                  <a:cubicBezTo>
                    <a:pt x="199294" y="283554"/>
                    <a:pt x="219075" y="295275"/>
                    <a:pt x="219075" y="2952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052636" y="2947985"/>
            <a:ext cx="438150" cy="295275"/>
            <a:chOff x="6705600" y="2781300"/>
            <a:chExt cx="438150" cy="295275"/>
          </a:xfrm>
        </p:grpSpPr>
        <p:sp>
          <p:nvSpPr>
            <p:cNvPr id="34" name="Freeform 33"/>
            <p:cNvSpPr/>
            <p:nvPr/>
          </p:nvSpPr>
          <p:spPr>
            <a:xfrm>
              <a:off x="6791325" y="2883500"/>
              <a:ext cx="352425" cy="59725"/>
            </a:xfrm>
            <a:custGeom>
              <a:avLst/>
              <a:gdLst>
                <a:gd name="connsiteX0" fmla="*/ 0 w 352425"/>
                <a:gd name="connsiteY0" fmla="*/ 59725 h 59725"/>
                <a:gd name="connsiteX1" fmla="*/ 76200 w 352425"/>
                <a:gd name="connsiteY1" fmla="*/ 31150 h 59725"/>
                <a:gd name="connsiteX2" fmla="*/ 104775 w 352425"/>
                <a:gd name="connsiteY2" fmla="*/ 21625 h 59725"/>
                <a:gd name="connsiteX3" fmla="*/ 228600 w 352425"/>
                <a:gd name="connsiteY3" fmla="*/ 12100 h 59725"/>
                <a:gd name="connsiteX4" fmla="*/ 352425 w 352425"/>
                <a:gd name="connsiteY4" fmla="*/ 2575 h 5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59725">
                  <a:moveTo>
                    <a:pt x="0" y="59725"/>
                  </a:moveTo>
                  <a:lnTo>
                    <a:pt x="76200" y="31150"/>
                  </a:lnTo>
                  <a:cubicBezTo>
                    <a:pt x="85636" y="27719"/>
                    <a:pt x="94812" y="22870"/>
                    <a:pt x="104775" y="21625"/>
                  </a:cubicBezTo>
                  <a:cubicBezTo>
                    <a:pt x="145852" y="16490"/>
                    <a:pt x="187325" y="15275"/>
                    <a:pt x="228600" y="12100"/>
                  </a:cubicBezTo>
                  <a:cubicBezTo>
                    <a:pt x="287296" y="-7465"/>
                    <a:pt x="247135" y="2575"/>
                    <a:pt x="352425" y="25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705600" y="2781300"/>
              <a:ext cx="219075" cy="295275"/>
            </a:xfrm>
            <a:custGeom>
              <a:avLst/>
              <a:gdLst>
                <a:gd name="connsiteX0" fmla="*/ 152400 w 219075"/>
                <a:gd name="connsiteY0" fmla="*/ 0 h 295275"/>
                <a:gd name="connsiteX1" fmla="*/ 161925 w 219075"/>
                <a:gd name="connsiteY1" fmla="*/ 47625 h 295275"/>
                <a:gd name="connsiteX2" fmla="*/ 85725 w 219075"/>
                <a:gd name="connsiteY2" fmla="*/ 114300 h 295275"/>
                <a:gd name="connsiteX3" fmla="*/ 0 w 219075"/>
                <a:gd name="connsiteY3" fmla="*/ 190500 h 295275"/>
                <a:gd name="connsiteX4" fmla="*/ 57150 w 219075"/>
                <a:gd name="connsiteY4" fmla="*/ 209550 h 295275"/>
                <a:gd name="connsiteX5" fmla="*/ 133350 w 219075"/>
                <a:gd name="connsiteY5" fmla="*/ 228600 h 295275"/>
                <a:gd name="connsiteX6" fmla="*/ 161925 w 219075"/>
                <a:gd name="connsiteY6" fmla="*/ 247650 h 295275"/>
                <a:gd name="connsiteX7" fmla="*/ 190500 w 219075"/>
                <a:gd name="connsiteY7" fmla="*/ 276225 h 295275"/>
                <a:gd name="connsiteX8" fmla="*/ 219075 w 219075"/>
                <a:gd name="connsiteY8"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295275">
                  <a:moveTo>
                    <a:pt x="152400" y="0"/>
                  </a:moveTo>
                  <a:cubicBezTo>
                    <a:pt x="155575" y="15875"/>
                    <a:pt x="163933" y="31561"/>
                    <a:pt x="161925" y="47625"/>
                  </a:cubicBezTo>
                  <a:cubicBezTo>
                    <a:pt x="158070" y="78468"/>
                    <a:pt x="96611" y="103414"/>
                    <a:pt x="85725" y="114300"/>
                  </a:cubicBezTo>
                  <a:cubicBezTo>
                    <a:pt x="20480" y="179545"/>
                    <a:pt x="50991" y="156506"/>
                    <a:pt x="0" y="190500"/>
                  </a:cubicBezTo>
                  <a:cubicBezTo>
                    <a:pt x="19050" y="196850"/>
                    <a:pt x="37459" y="205612"/>
                    <a:pt x="57150" y="209550"/>
                  </a:cubicBezTo>
                  <a:cubicBezTo>
                    <a:pt x="75264" y="213173"/>
                    <a:pt x="113824" y="218837"/>
                    <a:pt x="133350" y="228600"/>
                  </a:cubicBezTo>
                  <a:cubicBezTo>
                    <a:pt x="143589" y="233720"/>
                    <a:pt x="153131" y="240321"/>
                    <a:pt x="161925" y="247650"/>
                  </a:cubicBezTo>
                  <a:cubicBezTo>
                    <a:pt x="172273" y="256274"/>
                    <a:pt x="180152" y="267601"/>
                    <a:pt x="190500" y="276225"/>
                  </a:cubicBezTo>
                  <a:cubicBezTo>
                    <a:pt x="199294" y="283554"/>
                    <a:pt x="219075" y="295275"/>
                    <a:pt x="219075" y="2952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1744254" y="2981324"/>
            <a:ext cx="438150" cy="295275"/>
            <a:chOff x="6705600" y="2781300"/>
            <a:chExt cx="438150" cy="295275"/>
          </a:xfrm>
        </p:grpSpPr>
        <p:sp>
          <p:nvSpPr>
            <p:cNvPr id="37" name="Freeform 36"/>
            <p:cNvSpPr/>
            <p:nvPr/>
          </p:nvSpPr>
          <p:spPr>
            <a:xfrm>
              <a:off x="6791325" y="2883500"/>
              <a:ext cx="352425" cy="59725"/>
            </a:xfrm>
            <a:custGeom>
              <a:avLst/>
              <a:gdLst>
                <a:gd name="connsiteX0" fmla="*/ 0 w 352425"/>
                <a:gd name="connsiteY0" fmla="*/ 59725 h 59725"/>
                <a:gd name="connsiteX1" fmla="*/ 76200 w 352425"/>
                <a:gd name="connsiteY1" fmla="*/ 31150 h 59725"/>
                <a:gd name="connsiteX2" fmla="*/ 104775 w 352425"/>
                <a:gd name="connsiteY2" fmla="*/ 21625 h 59725"/>
                <a:gd name="connsiteX3" fmla="*/ 228600 w 352425"/>
                <a:gd name="connsiteY3" fmla="*/ 12100 h 59725"/>
                <a:gd name="connsiteX4" fmla="*/ 352425 w 352425"/>
                <a:gd name="connsiteY4" fmla="*/ 2575 h 5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59725">
                  <a:moveTo>
                    <a:pt x="0" y="59725"/>
                  </a:moveTo>
                  <a:lnTo>
                    <a:pt x="76200" y="31150"/>
                  </a:lnTo>
                  <a:cubicBezTo>
                    <a:pt x="85636" y="27719"/>
                    <a:pt x="94812" y="22870"/>
                    <a:pt x="104775" y="21625"/>
                  </a:cubicBezTo>
                  <a:cubicBezTo>
                    <a:pt x="145852" y="16490"/>
                    <a:pt x="187325" y="15275"/>
                    <a:pt x="228600" y="12100"/>
                  </a:cubicBezTo>
                  <a:cubicBezTo>
                    <a:pt x="287296" y="-7465"/>
                    <a:pt x="247135" y="2575"/>
                    <a:pt x="352425" y="25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6705600" y="2781300"/>
              <a:ext cx="219075" cy="295275"/>
            </a:xfrm>
            <a:custGeom>
              <a:avLst/>
              <a:gdLst>
                <a:gd name="connsiteX0" fmla="*/ 152400 w 219075"/>
                <a:gd name="connsiteY0" fmla="*/ 0 h 295275"/>
                <a:gd name="connsiteX1" fmla="*/ 161925 w 219075"/>
                <a:gd name="connsiteY1" fmla="*/ 47625 h 295275"/>
                <a:gd name="connsiteX2" fmla="*/ 85725 w 219075"/>
                <a:gd name="connsiteY2" fmla="*/ 114300 h 295275"/>
                <a:gd name="connsiteX3" fmla="*/ 0 w 219075"/>
                <a:gd name="connsiteY3" fmla="*/ 190500 h 295275"/>
                <a:gd name="connsiteX4" fmla="*/ 57150 w 219075"/>
                <a:gd name="connsiteY4" fmla="*/ 209550 h 295275"/>
                <a:gd name="connsiteX5" fmla="*/ 133350 w 219075"/>
                <a:gd name="connsiteY5" fmla="*/ 228600 h 295275"/>
                <a:gd name="connsiteX6" fmla="*/ 161925 w 219075"/>
                <a:gd name="connsiteY6" fmla="*/ 247650 h 295275"/>
                <a:gd name="connsiteX7" fmla="*/ 190500 w 219075"/>
                <a:gd name="connsiteY7" fmla="*/ 276225 h 295275"/>
                <a:gd name="connsiteX8" fmla="*/ 219075 w 219075"/>
                <a:gd name="connsiteY8"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295275">
                  <a:moveTo>
                    <a:pt x="152400" y="0"/>
                  </a:moveTo>
                  <a:cubicBezTo>
                    <a:pt x="155575" y="15875"/>
                    <a:pt x="163933" y="31561"/>
                    <a:pt x="161925" y="47625"/>
                  </a:cubicBezTo>
                  <a:cubicBezTo>
                    <a:pt x="158070" y="78468"/>
                    <a:pt x="96611" y="103414"/>
                    <a:pt x="85725" y="114300"/>
                  </a:cubicBezTo>
                  <a:cubicBezTo>
                    <a:pt x="20480" y="179545"/>
                    <a:pt x="50991" y="156506"/>
                    <a:pt x="0" y="190500"/>
                  </a:cubicBezTo>
                  <a:cubicBezTo>
                    <a:pt x="19050" y="196850"/>
                    <a:pt x="37459" y="205612"/>
                    <a:pt x="57150" y="209550"/>
                  </a:cubicBezTo>
                  <a:cubicBezTo>
                    <a:pt x="75264" y="213173"/>
                    <a:pt x="113824" y="218837"/>
                    <a:pt x="133350" y="228600"/>
                  </a:cubicBezTo>
                  <a:cubicBezTo>
                    <a:pt x="143589" y="233720"/>
                    <a:pt x="153131" y="240321"/>
                    <a:pt x="161925" y="247650"/>
                  </a:cubicBezTo>
                  <a:cubicBezTo>
                    <a:pt x="172273" y="256274"/>
                    <a:pt x="180152" y="267601"/>
                    <a:pt x="190500" y="276225"/>
                  </a:cubicBezTo>
                  <a:cubicBezTo>
                    <a:pt x="199294" y="283554"/>
                    <a:pt x="219075" y="295275"/>
                    <a:pt x="219075" y="2952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1009650" y="3752850"/>
            <a:ext cx="2133600" cy="885825"/>
            <a:chOff x="1009650" y="3752850"/>
            <a:chExt cx="2133600" cy="885825"/>
          </a:xfrm>
        </p:grpSpPr>
        <p:sp>
          <p:nvSpPr>
            <p:cNvPr id="39" name="Freeform 38"/>
            <p:cNvSpPr/>
            <p:nvPr/>
          </p:nvSpPr>
          <p:spPr>
            <a:xfrm>
              <a:off x="1009650" y="3752850"/>
              <a:ext cx="2109252" cy="695325"/>
            </a:xfrm>
            <a:custGeom>
              <a:avLst/>
              <a:gdLst>
                <a:gd name="connsiteX0" fmla="*/ 0 w 2109252"/>
                <a:gd name="connsiteY0" fmla="*/ 0 h 695325"/>
                <a:gd name="connsiteX1" fmla="*/ 295275 w 2109252"/>
                <a:gd name="connsiteY1" fmla="*/ 514350 h 695325"/>
                <a:gd name="connsiteX2" fmla="*/ 561975 w 2109252"/>
                <a:gd name="connsiteY2" fmla="*/ 533400 h 695325"/>
                <a:gd name="connsiteX3" fmla="*/ 628650 w 2109252"/>
                <a:gd name="connsiteY3" fmla="*/ 552450 h 695325"/>
                <a:gd name="connsiteX4" fmla="*/ 657225 w 2109252"/>
                <a:gd name="connsiteY4" fmla="*/ 561975 h 695325"/>
                <a:gd name="connsiteX5" fmla="*/ 1000125 w 2109252"/>
                <a:gd name="connsiteY5" fmla="*/ 571500 h 695325"/>
                <a:gd name="connsiteX6" fmla="*/ 1085850 w 2109252"/>
                <a:gd name="connsiteY6" fmla="*/ 609600 h 695325"/>
                <a:gd name="connsiteX7" fmla="*/ 1171575 w 2109252"/>
                <a:gd name="connsiteY7" fmla="*/ 628650 h 695325"/>
                <a:gd name="connsiteX8" fmla="*/ 1295400 w 2109252"/>
                <a:gd name="connsiteY8" fmla="*/ 657225 h 695325"/>
                <a:gd name="connsiteX9" fmla="*/ 1390650 w 2109252"/>
                <a:gd name="connsiteY9" fmla="*/ 685800 h 695325"/>
                <a:gd name="connsiteX10" fmla="*/ 1657350 w 2109252"/>
                <a:gd name="connsiteY10" fmla="*/ 676275 h 695325"/>
                <a:gd name="connsiteX11" fmla="*/ 2019300 w 2109252"/>
                <a:gd name="connsiteY11" fmla="*/ 695325 h 695325"/>
                <a:gd name="connsiteX12" fmla="*/ 2095500 w 2109252"/>
                <a:gd name="connsiteY12" fmla="*/ 67627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9252" h="695325">
                  <a:moveTo>
                    <a:pt x="0" y="0"/>
                  </a:moveTo>
                  <a:cubicBezTo>
                    <a:pt x="98425" y="171450"/>
                    <a:pt x="151887" y="378253"/>
                    <a:pt x="295275" y="514350"/>
                  </a:cubicBezTo>
                  <a:cubicBezTo>
                    <a:pt x="359919" y="575707"/>
                    <a:pt x="561975" y="533400"/>
                    <a:pt x="561975" y="533400"/>
                  </a:cubicBezTo>
                  <a:cubicBezTo>
                    <a:pt x="630488" y="556238"/>
                    <a:pt x="544929" y="528530"/>
                    <a:pt x="628650" y="552450"/>
                  </a:cubicBezTo>
                  <a:cubicBezTo>
                    <a:pt x="638304" y="555208"/>
                    <a:pt x="647198" y="561461"/>
                    <a:pt x="657225" y="561975"/>
                  </a:cubicBezTo>
                  <a:cubicBezTo>
                    <a:pt x="771419" y="567831"/>
                    <a:pt x="885825" y="568325"/>
                    <a:pt x="1000125" y="571500"/>
                  </a:cubicBezTo>
                  <a:cubicBezTo>
                    <a:pt x="1147567" y="620647"/>
                    <a:pt x="995284" y="564317"/>
                    <a:pt x="1085850" y="609600"/>
                  </a:cubicBezTo>
                  <a:cubicBezTo>
                    <a:pt x="1113102" y="623226"/>
                    <a:pt x="1142309" y="621333"/>
                    <a:pt x="1171575" y="628650"/>
                  </a:cubicBezTo>
                  <a:cubicBezTo>
                    <a:pt x="1311039" y="663516"/>
                    <a:pt x="1140629" y="635115"/>
                    <a:pt x="1295400" y="657225"/>
                  </a:cubicBezTo>
                  <a:cubicBezTo>
                    <a:pt x="1364969" y="680415"/>
                    <a:pt x="1333069" y="671405"/>
                    <a:pt x="1390650" y="685800"/>
                  </a:cubicBezTo>
                  <a:cubicBezTo>
                    <a:pt x="1479550" y="682625"/>
                    <a:pt x="1568393" y="676275"/>
                    <a:pt x="1657350" y="676275"/>
                  </a:cubicBezTo>
                  <a:cubicBezTo>
                    <a:pt x="1937780" y="676275"/>
                    <a:pt x="1876622" y="666789"/>
                    <a:pt x="2019300" y="695325"/>
                  </a:cubicBezTo>
                  <a:cubicBezTo>
                    <a:pt x="2109488" y="685304"/>
                    <a:pt x="2125355" y="706130"/>
                    <a:pt x="2095500" y="6762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876550" y="4314825"/>
              <a:ext cx="266700" cy="323850"/>
            </a:xfrm>
            <a:custGeom>
              <a:avLst/>
              <a:gdLst>
                <a:gd name="connsiteX0" fmla="*/ 19050 w 266700"/>
                <a:gd name="connsiteY0" fmla="*/ 0 h 323850"/>
                <a:gd name="connsiteX1" fmla="*/ 66675 w 266700"/>
                <a:gd name="connsiteY1" fmla="*/ 28575 h 323850"/>
                <a:gd name="connsiteX2" fmla="*/ 95250 w 266700"/>
                <a:gd name="connsiteY2" fmla="*/ 47625 h 323850"/>
                <a:gd name="connsiteX3" fmla="*/ 123825 w 266700"/>
                <a:gd name="connsiteY3" fmla="*/ 57150 h 323850"/>
                <a:gd name="connsiteX4" fmla="*/ 152400 w 266700"/>
                <a:gd name="connsiteY4" fmla="*/ 76200 h 323850"/>
                <a:gd name="connsiteX5" fmla="*/ 180975 w 266700"/>
                <a:gd name="connsiteY5" fmla="*/ 104775 h 323850"/>
                <a:gd name="connsiteX6" fmla="*/ 238125 w 266700"/>
                <a:gd name="connsiteY6" fmla="*/ 123825 h 323850"/>
                <a:gd name="connsiteX7" fmla="*/ 266700 w 266700"/>
                <a:gd name="connsiteY7" fmla="*/ 142875 h 323850"/>
                <a:gd name="connsiteX8" fmla="*/ 209550 w 266700"/>
                <a:gd name="connsiteY8" fmla="*/ 180975 h 323850"/>
                <a:gd name="connsiteX9" fmla="*/ 152400 w 266700"/>
                <a:gd name="connsiteY9" fmla="*/ 209550 h 323850"/>
                <a:gd name="connsiteX10" fmla="*/ 95250 w 266700"/>
                <a:gd name="connsiteY10" fmla="*/ 247650 h 323850"/>
                <a:gd name="connsiteX11" fmla="*/ 66675 w 266700"/>
                <a:gd name="connsiteY11" fmla="*/ 276225 h 323850"/>
                <a:gd name="connsiteX12" fmla="*/ 0 w 266700"/>
                <a:gd name="connsiteY12"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323850">
                  <a:moveTo>
                    <a:pt x="19050" y="0"/>
                  </a:moveTo>
                  <a:cubicBezTo>
                    <a:pt x="34925" y="9525"/>
                    <a:pt x="50976" y="18763"/>
                    <a:pt x="66675" y="28575"/>
                  </a:cubicBezTo>
                  <a:cubicBezTo>
                    <a:pt x="76383" y="34642"/>
                    <a:pt x="85011" y="42505"/>
                    <a:pt x="95250" y="47625"/>
                  </a:cubicBezTo>
                  <a:cubicBezTo>
                    <a:pt x="104230" y="52115"/>
                    <a:pt x="114845" y="52660"/>
                    <a:pt x="123825" y="57150"/>
                  </a:cubicBezTo>
                  <a:cubicBezTo>
                    <a:pt x="134064" y="62270"/>
                    <a:pt x="143606" y="68871"/>
                    <a:pt x="152400" y="76200"/>
                  </a:cubicBezTo>
                  <a:cubicBezTo>
                    <a:pt x="162748" y="84824"/>
                    <a:pt x="169200" y="98233"/>
                    <a:pt x="180975" y="104775"/>
                  </a:cubicBezTo>
                  <a:cubicBezTo>
                    <a:pt x="198528" y="114527"/>
                    <a:pt x="221417" y="112686"/>
                    <a:pt x="238125" y="123825"/>
                  </a:cubicBezTo>
                  <a:lnTo>
                    <a:pt x="266700" y="142875"/>
                  </a:lnTo>
                  <a:cubicBezTo>
                    <a:pt x="212531" y="197044"/>
                    <a:pt x="264689" y="153406"/>
                    <a:pt x="209550" y="180975"/>
                  </a:cubicBezTo>
                  <a:cubicBezTo>
                    <a:pt x="135692" y="217904"/>
                    <a:pt x="224224" y="185609"/>
                    <a:pt x="152400" y="209550"/>
                  </a:cubicBezTo>
                  <a:cubicBezTo>
                    <a:pt x="61243" y="300707"/>
                    <a:pt x="177958" y="192511"/>
                    <a:pt x="95250" y="247650"/>
                  </a:cubicBezTo>
                  <a:cubicBezTo>
                    <a:pt x="84042" y="255122"/>
                    <a:pt x="77308" y="267955"/>
                    <a:pt x="66675" y="276225"/>
                  </a:cubicBezTo>
                  <a:cubicBezTo>
                    <a:pt x="-24654" y="347259"/>
                    <a:pt x="31685" y="292165"/>
                    <a:pt x="0" y="32385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200775" y="3648075"/>
            <a:ext cx="295275" cy="276225"/>
            <a:chOff x="6200775" y="3648075"/>
            <a:chExt cx="295275" cy="276225"/>
          </a:xfrm>
        </p:grpSpPr>
        <p:sp>
          <p:nvSpPr>
            <p:cNvPr id="42" name="Freeform 41"/>
            <p:cNvSpPr/>
            <p:nvPr/>
          </p:nvSpPr>
          <p:spPr>
            <a:xfrm>
              <a:off x="6200775" y="3648075"/>
              <a:ext cx="295275" cy="249803"/>
            </a:xfrm>
            <a:custGeom>
              <a:avLst/>
              <a:gdLst>
                <a:gd name="connsiteX0" fmla="*/ 0 w 295275"/>
                <a:gd name="connsiteY0" fmla="*/ 0 h 249803"/>
                <a:gd name="connsiteX1" fmla="*/ 228600 w 295275"/>
                <a:gd name="connsiteY1" fmla="*/ 200025 h 249803"/>
                <a:gd name="connsiteX2" fmla="*/ 295275 w 295275"/>
                <a:gd name="connsiteY2" fmla="*/ 247650 h 249803"/>
              </a:gdLst>
              <a:ahLst/>
              <a:cxnLst>
                <a:cxn ang="0">
                  <a:pos x="connsiteX0" y="connsiteY0"/>
                </a:cxn>
                <a:cxn ang="0">
                  <a:pos x="connsiteX1" y="connsiteY1"/>
                </a:cxn>
                <a:cxn ang="0">
                  <a:pos x="connsiteX2" y="connsiteY2"/>
                </a:cxn>
              </a:cxnLst>
              <a:rect l="l" t="t" r="r" b="b"/>
              <a:pathLst>
                <a:path w="295275" h="249803">
                  <a:moveTo>
                    <a:pt x="0" y="0"/>
                  </a:moveTo>
                  <a:cubicBezTo>
                    <a:pt x="76200" y="66675"/>
                    <a:pt x="150816" y="135205"/>
                    <a:pt x="228600" y="200025"/>
                  </a:cubicBezTo>
                  <a:cubicBezTo>
                    <a:pt x="350372" y="301502"/>
                    <a:pt x="257620" y="209995"/>
                    <a:pt x="295275" y="24765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6343650" y="3771900"/>
              <a:ext cx="142875" cy="152400"/>
            </a:xfrm>
            <a:custGeom>
              <a:avLst/>
              <a:gdLst>
                <a:gd name="connsiteX0" fmla="*/ 85725 w 142875"/>
                <a:gd name="connsiteY0" fmla="*/ 0 h 152400"/>
                <a:gd name="connsiteX1" fmla="*/ 104775 w 142875"/>
                <a:gd name="connsiteY1" fmla="*/ 47625 h 152400"/>
                <a:gd name="connsiteX2" fmla="*/ 114300 w 142875"/>
                <a:gd name="connsiteY2" fmla="*/ 85725 h 152400"/>
                <a:gd name="connsiteX3" fmla="*/ 133350 w 142875"/>
                <a:gd name="connsiteY3" fmla="*/ 114300 h 152400"/>
                <a:gd name="connsiteX4" fmla="*/ 142875 w 142875"/>
                <a:gd name="connsiteY4" fmla="*/ 142875 h 152400"/>
                <a:gd name="connsiteX5" fmla="*/ 114300 w 142875"/>
                <a:gd name="connsiteY5" fmla="*/ 152400 h 152400"/>
                <a:gd name="connsiteX6" fmla="*/ 9525 w 142875"/>
                <a:gd name="connsiteY6" fmla="*/ 133350 h 152400"/>
                <a:gd name="connsiteX7" fmla="*/ 0 w 142875"/>
                <a:gd name="connsiteY7" fmla="*/ 1333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52400">
                  <a:moveTo>
                    <a:pt x="85725" y="0"/>
                  </a:moveTo>
                  <a:cubicBezTo>
                    <a:pt x="92075" y="15875"/>
                    <a:pt x="99368" y="31405"/>
                    <a:pt x="104775" y="47625"/>
                  </a:cubicBezTo>
                  <a:cubicBezTo>
                    <a:pt x="108915" y="60044"/>
                    <a:pt x="109143" y="73693"/>
                    <a:pt x="114300" y="85725"/>
                  </a:cubicBezTo>
                  <a:cubicBezTo>
                    <a:pt x="118809" y="96247"/>
                    <a:pt x="128230" y="104061"/>
                    <a:pt x="133350" y="114300"/>
                  </a:cubicBezTo>
                  <a:cubicBezTo>
                    <a:pt x="137840" y="123280"/>
                    <a:pt x="139700" y="133350"/>
                    <a:pt x="142875" y="142875"/>
                  </a:cubicBezTo>
                  <a:cubicBezTo>
                    <a:pt x="133350" y="146050"/>
                    <a:pt x="124340" y="152400"/>
                    <a:pt x="114300" y="152400"/>
                  </a:cubicBezTo>
                  <a:cubicBezTo>
                    <a:pt x="98419" y="152400"/>
                    <a:pt x="28106" y="136447"/>
                    <a:pt x="9525" y="133350"/>
                  </a:cubicBezTo>
                  <a:cubicBezTo>
                    <a:pt x="6393" y="132828"/>
                    <a:pt x="3175" y="133350"/>
                    <a:pt x="0" y="13335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180651" y="5638800"/>
            <a:ext cx="753549" cy="739422"/>
            <a:chOff x="6180651" y="5638800"/>
            <a:chExt cx="753549" cy="739422"/>
          </a:xfrm>
        </p:grpSpPr>
        <p:sp>
          <p:nvSpPr>
            <p:cNvPr id="45" name="Freeform 44"/>
            <p:cNvSpPr/>
            <p:nvPr/>
          </p:nvSpPr>
          <p:spPr>
            <a:xfrm>
              <a:off x="6210300" y="5638800"/>
              <a:ext cx="723900" cy="601292"/>
            </a:xfrm>
            <a:custGeom>
              <a:avLst/>
              <a:gdLst>
                <a:gd name="connsiteX0" fmla="*/ 723900 w 723900"/>
                <a:gd name="connsiteY0" fmla="*/ 0 h 601292"/>
                <a:gd name="connsiteX1" fmla="*/ 571500 w 723900"/>
                <a:gd name="connsiteY1" fmla="*/ 323850 h 601292"/>
                <a:gd name="connsiteX2" fmla="*/ 504825 w 723900"/>
                <a:gd name="connsiteY2" fmla="*/ 400050 h 601292"/>
                <a:gd name="connsiteX3" fmla="*/ 457200 w 723900"/>
                <a:gd name="connsiteY3" fmla="*/ 438150 h 601292"/>
                <a:gd name="connsiteX4" fmla="*/ 409575 w 723900"/>
                <a:gd name="connsiteY4" fmla="*/ 485775 h 601292"/>
                <a:gd name="connsiteX5" fmla="*/ 352425 w 723900"/>
                <a:gd name="connsiteY5" fmla="*/ 504825 h 601292"/>
                <a:gd name="connsiteX6" fmla="*/ 295275 w 723900"/>
                <a:gd name="connsiteY6" fmla="*/ 542925 h 601292"/>
                <a:gd name="connsiteX7" fmla="*/ 238125 w 723900"/>
                <a:gd name="connsiteY7" fmla="*/ 561975 h 601292"/>
                <a:gd name="connsiteX8" fmla="*/ 209550 w 723900"/>
                <a:gd name="connsiteY8" fmla="*/ 590550 h 601292"/>
                <a:gd name="connsiteX9" fmla="*/ 180975 w 723900"/>
                <a:gd name="connsiteY9" fmla="*/ 600075 h 601292"/>
                <a:gd name="connsiteX10" fmla="*/ 0 w 723900"/>
                <a:gd name="connsiteY10" fmla="*/ 600075 h 60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00" h="601292">
                  <a:moveTo>
                    <a:pt x="723900" y="0"/>
                  </a:moveTo>
                  <a:cubicBezTo>
                    <a:pt x="673100" y="107950"/>
                    <a:pt x="624855" y="217140"/>
                    <a:pt x="571500" y="323850"/>
                  </a:cubicBezTo>
                  <a:cubicBezTo>
                    <a:pt x="543719" y="379412"/>
                    <a:pt x="544116" y="373856"/>
                    <a:pt x="504825" y="400050"/>
                  </a:cubicBezTo>
                  <a:cubicBezTo>
                    <a:pt x="450230" y="481942"/>
                    <a:pt x="522925" y="385570"/>
                    <a:pt x="457200" y="438150"/>
                  </a:cubicBezTo>
                  <a:cubicBezTo>
                    <a:pt x="405606" y="479425"/>
                    <a:pt x="473869" y="457200"/>
                    <a:pt x="409575" y="485775"/>
                  </a:cubicBezTo>
                  <a:cubicBezTo>
                    <a:pt x="391225" y="493930"/>
                    <a:pt x="369133" y="493686"/>
                    <a:pt x="352425" y="504825"/>
                  </a:cubicBezTo>
                  <a:cubicBezTo>
                    <a:pt x="333375" y="517525"/>
                    <a:pt x="316995" y="535685"/>
                    <a:pt x="295275" y="542925"/>
                  </a:cubicBezTo>
                  <a:lnTo>
                    <a:pt x="238125" y="561975"/>
                  </a:lnTo>
                  <a:cubicBezTo>
                    <a:pt x="228600" y="571500"/>
                    <a:pt x="220758" y="583078"/>
                    <a:pt x="209550" y="590550"/>
                  </a:cubicBezTo>
                  <a:cubicBezTo>
                    <a:pt x="201196" y="596119"/>
                    <a:pt x="191005" y="599619"/>
                    <a:pt x="180975" y="600075"/>
                  </a:cubicBezTo>
                  <a:cubicBezTo>
                    <a:pt x="120712" y="602814"/>
                    <a:pt x="60325" y="600075"/>
                    <a:pt x="0" y="6000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6180651" y="6134100"/>
              <a:ext cx="182049" cy="244122"/>
            </a:xfrm>
            <a:custGeom>
              <a:avLst/>
              <a:gdLst>
                <a:gd name="connsiteX0" fmla="*/ 182049 w 182049"/>
                <a:gd name="connsiteY0" fmla="*/ 0 h 244122"/>
                <a:gd name="connsiteX1" fmla="*/ 105849 w 182049"/>
                <a:gd name="connsiteY1" fmla="*/ 47625 h 244122"/>
                <a:gd name="connsiteX2" fmla="*/ 77274 w 182049"/>
                <a:gd name="connsiteY2" fmla="*/ 57150 h 244122"/>
                <a:gd name="connsiteX3" fmla="*/ 20124 w 182049"/>
                <a:gd name="connsiteY3" fmla="*/ 85725 h 244122"/>
                <a:gd name="connsiteX4" fmla="*/ 1074 w 182049"/>
                <a:gd name="connsiteY4" fmla="*/ 114300 h 244122"/>
                <a:gd name="connsiteX5" fmla="*/ 58224 w 182049"/>
                <a:gd name="connsiteY5" fmla="*/ 152400 h 244122"/>
                <a:gd name="connsiteX6" fmla="*/ 115374 w 182049"/>
                <a:gd name="connsiteY6" fmla="*/ 200025 h 244122"/>
                <a:gd name="connsiteX7" fmla="*/ 153474 w 182049"/>
                <a:gd name="connsiteY7" fmla="*/ 238125 h 244122"/>
                <a:gd name="connsiteX8" fmla="*/ 153474 w 182049"/>
                <a:gd name="connsiteY8" fmla="*/ 200025 h 24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49" h="244122">
                  <a:moveTo>
                    <a:pt x="182049" y="0"/>
                  </a:moveTo>
                  <a:cubicBezTo>
                    <a:pt x="57397" y="49861"/>
                    <a:pt x="197345" y="-13373"/>
                    <a:pt x="105849" y="47625"/>
                  </a:cubicBezTo>
                  <a:cubicBezTo>
                    <a:pt x="97495" y="53194"/>
                    <a:pt x="86254" y="52660"/>
                    <a:pt x="77274" y="57150"/>
                  </a:cubicBezTo>
                  <a:cubicBezTo>
                    <a:pt x="3416" y="94079"/>
                    <a:pt x="91948" y="61784"/>
                    <a:pt x="20124" y="85725"/>
                  </a:cubicBezTo>
                  <a:cubicBezTo>
                    <a:pt x="13774" y="95250"/>
                    <a:pt x="-4606" y="104361"/>
                    <a:pt x="1074" y="114300"/>
                  </a:cubicBezTo>
                  <a:cubicBezTo>
                    <a:pt x="12433" y="134179"/>
                    <a:pt x="42035" y="136211"/>
                    <a:pt x="58224" y="152400"/>
                  </a:cubicBezTo>
                  <a:cubicBezTo>
                    <a:pt x="94894" y="189070"/>
                    <a:pt x="75591" y="173503"/>
                    <a:pt x="115374" y="200025"/>
                  </a:cubicBezTo>
                  <a:cubicBezTo>
                    <a:pt x="115374" y="200025"/>
                    <a:pt x="128074" y="263525"/>
                    <a:pt x="153474" y="238125"/>
                  </a:cubicBezTo>
                  <a:lnTo>
                    <a:pt x="153474" y="20002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705350" y="4324350"/>
            <a:ext cx="866775" cy="1162050"/>
            <a:chOff x="4705350" y="4324350"/>
            <a:chExt cx="866775" cy="1162050"/>
          </a:xfrm>
        </p:grpSpPr>
        <p:sp>
          <p:nvSpPr>
            <p:cNvPr id="50" name="Freeform 49"/>
            <p:cNvSpPr/>
            <p:nvPr/>
          </p:nvSpPr>
          <p:spPr>
            <a:xfrm>
              <a:off x="4705350" y="4448175"/>
              <a:ext cx="866775" cy="1038225"/>
            </a:xfrm>
            <a:custGeom>
              <a:avLst/>
              <a:gdLst>
                <a:gd name="connsiteX0" fmla="*/ 866775 w 866775"/>
                <a:gd name="connsiteY0" fmla="*/ 1038225 h 1038225"/>
                <a:gd name="connsiteX1" fmla="*/ 857250 w 866775"/>
                <a:gd name="connsiteY1" fmla="*/ 285750 h 1038225"/>
                <a:gd name="connsiteX2" fmla="*/ 828675 w 866775"/>
                <a:gd name="connsiteY2" fmla="*/ 257175 h 1038225"/>
                <a:gd name="connsiteX3" fmla="*/ 762000 w 866775"/>
                <a:gd name="connsiteY3" fmla="*/ 180975 h 1038225"/>
                <a:gd name="connsiteX4" fmla="*/ 733425 w 866775"/>
                <a:gd name="connsiteY4" fmla="*/ 152400 h 1038225"/>
                <a:gd name="connsiteX5" fmla="*/ 647700 w 866775"/>
                <a:gd name="connsiteY5" fmla="*/ 123825 h 1038225"/>
                <a:gd name="connsiteX6" fmla="*/ 609600 w 866775"/>
                <a:gd name="connsiteY6" fmla="*/ 104775 h 1038225"/>
                <a:gd name="connsiteX7" fmla="*/ 514350 w 866775"/>
                <a:gd name="connsiteY7" fmla="*/ 95250 h 1038225"/>
                <a:gd name="connsiteX8" fmla="*/ 400050 w 866775"/>
                <a:gd name="connsiteY8" fmla="*/ 76200 h 1038225"/>
                <a:gd name="connsiteX9" fmla="*/ 323850 w 866775"/>
                <a:gd name="connsiteY9" fmla="*/ 66675 h 1038225"/>
                <a:gd name="connsiteX10" fmla="*/ 266700 w 866775"/>
                <a:gd name="connsiteY10" fmla="*/ 47625 h 1038225"/>
                <a:gd name="connsiteX11" fmla="*/ 228600 w 866775"/>
                <a:gd name="connsiteY11" fmla="*/ 38100 h 1038225"/>
                <a:gd name="connsiteX12" fmla="*/ 171450 w 866775"/>
                <a:gd name="connsiteY12" fmla="*/ 19050 h 1038225"/>
                <a:gd name="connsiteX13" fmla="*/ 142875 w 866775"/>
                <a:gd name="connsiteY13" fmla="*/ 9525 h 1038225"/>
                <a:gd name="connsiteX14" fmla="*/ 114300 w 866775"/>
                <a:gd name="connsiteY14" fmla="*/ 0 h 1038225"/>
                <a:gd name="connsiteX15" fmla="*/ 0 w 866775"/>
                <a:gd name="connsiteY1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6775" h="1038225">
                  <a:moveTo>
                    <a:pt x="866775" y="1038225"/>
                  </a:moveTo>
                  <a:cubicBezTo>
                    <a:pt x="863600" y="787400"/>
                    <a:pt x="869472" y="536297"/>
                    <a:pt x="857250" y="285750"/>
                  </a:cubicBezTo>
                  <a:cubicBezTo>
                    <a:pt x="856594" y="272296"/>
                    <a:pt x="836945" y="267808"/>
                    <a:pt x="828675" y="257175"/>
                  </a:cubicBezTo>
                  <a:cubicBezTo>
                    <a:pt x="728078" y="127836"/>
                    <a:pt x="837699" y="244057"/>
                    <a:pt x="762000" y="180975"/>
                  </a:cubicBezTo>
                  <a:cubicBezTo>
                    <a:pt x="751652" y="172351"/>
                    <a:pt x="745200" y="158942"/>
                    <a:pt x="733425" y="152400"/>
                  </a:cubicBezTo>
                  <a:cubicBezTo>
                    <a:pt x="647700" y="104775"/>
                    <a:pt x="704850" y="152400"/>
                    <a:pt x="647700" y="123825"/>
                  </a:cubicBezTo>
                  <a:cubicBezTo>
                    <a:pt x="635000" y="117475"/>
                    <a:pt x="623484" y="107750"/>
                    <a:pt x="609600" y="104775"/>
                  </a:cubicBezTo>
                  <a:cubicBezTo>
                    <a:pt x="578400" y="98089"/>
                    <a:pt x="546100" y="98425"/>
                    <a:pt x="514350" y="95250"/>
                  </a:cubicBezTo>
                  <a:cubicBezTo>
                    <a:pt x="457487" y="76296"/>
                    <a:pt x="498654" y="87800"/>
                    <a:pt x="400050" y="76200"/>
                  </a:cubicBezTo>
                  <a:lnTo>
                    <a:pt x="323850" y="66675"/>
                  </a:lnTo>
                  <a:cubicBezTo>
                    <a:pt x="304800" y="60325"/>
                    <a:pt x="286181" y="52495"/>
                    <a:pt x="266700" y="47625"/>
                  </a:cubicBezTo>
                  <a:cubicBezTo>
                    <a:pt x="254000" y="44450"/>
                    <a:pt x="241139" y="41862"/>
                    <a:pt x="228600" y="38100"/>
                  </a:cubicBezTo>
                  <a:cubicBezTo>
                    <a:pt x="209366" y="32330"/>
                    <a:pt x="190500" y="25400"/>
                    <a:pt x="171450" y="19050"/>
                  </a:cubicBezTo>
                  <a:lnTo>
                    <a:pt x="142875" y="9525"/>
                  </a:lnTo>
                  <a:cubicBezTo>
                    <a:pt x="133350" y="6350"/>
                    <a:pt x="124340" y="0"/>
                    <a:pt x="114300" y="0"/>
                  </a:cubicBezTo>
                  <a:lnTo>
                    <a:pt x="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705350" y="4324350"/>
              <a:ext cx="190500" cy="304800"/>
            </a:xfrm>
            <a:custGeom>
              <a:avLst/>
              <a:gdLst>
                <a:gd name="connsiteX0" fmla="*/ 190500 w 190500"/>
                <a:gd name="connsiteY0" fmla="*/ 0 h 304800"/>
                <a:gd name="connsiteX1" fmla="*/ 142875 w 190500"/>
                <a:gd name="connsiteY1" fmla="*/ 38100 h 304800"/>
                <a:gd name="connsiteX2" fmla="*/ 114300 w 190500"/>
                <a:gd name="connsiteY2" fmla="*/ 66675 h 304800"/>
                <a:gd name="connsiteX3" fmla="*/ 85725 w 190500"/>
                <a:gd name="connsiteY3" fmla="*/ 76200 h 304800"/>
                <a:gd name="connsiteX4" fmla="*/ 28575 w 190500"/>
                <a:gd name="connsiteY4" fmla="*/ 104775 h 304800"/>
                <a:gd name="connsiteX5" fmla="*/ 0 w 190500"/>
                <a:gd name="connsiteY5" fmla="*/ 133350 h 304800"/>
                <a:gd name="connsiteX6" fmla="*/ 28575 w 190500"/>
                <a:gd name="connsiteY6" fmla="*/ 161925 h 304800"/>
                <a:gd name="connsiteX7" fmla="*/ 95250 w 190500"/>
                <a:gd name="connsiteY7" fmla="*/ 200025 h 304800"/>
                <a:gd name="connsiteX8" fmla="*/ 114300 w 190500"/>
                <a:gd name="connsiteY8" fmla="*/ 228600 h 304800"/>
                <a:gd name="connsiteX9" fmla="*/ 142875 w 190500"/>
                <a:gd name="connsiteY9" fmla="*/ 238125 h 304800"/>
                <a:gd name="connsiteX10" fmla="*/ 171450 w 190500"/>
                <a:gd name="connsiteY10" fmla="*/ 257175 h 304800"/>
                <a:gd name="connsiteX11" fmla="*/ 190500 w 190500"/>
                <a:gd name="connsiteY1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304800">
                  <a:moveTo>
                    <a:pt x="190500" y="0"/>
                  </a:moveTo>
                  <a:cubicBezTo>
                    <a:pt x="174625" y="12700"/>
                    <a:pt x="158175" y="24713"/>
                    <a:pt x="142875" y="38100"/>
                  </a:cubicBezTo>
                  <a:cubicBezTo>
                    <a:pt x="132738" y="46970"/>
                    <a:pt x="125508" y="59203"/>
                    <a:pt x="114300" y="66675"/>
                  </a:cubicBezTo>
                  <a:cubicBezTo>
                    <a:pt x="105946" y="72244"/>
                    <a:pt x="94705" y="71710"/>
                    <a:pt x="85725" y="76200"/>
                  </a:cubicBezTo>
                  <a:cubicBezTo>
                    <a:pt x="11867" y="113129"/>
                    <a:pt x="100399" y="80834"/>
                    <a:pt x="28575" y="104775"/>
                  </a:cubicBezTo>
                  <a:cubicBezTo>
                    <a:pt x="19050" y="114300"/>
                    <a:pt x="0" y="119880"/>
                    <a:pt x="0" y="133350"/>
                  </a:cubicBezTo>
                  <a:cubicBezTo>
                    <a:pt x="0" y="146820"/>
                    <a:pt x="18227" y="153301"/>
                    <a:pt x="28575" y="161925"/>
                  </a:cubicBezTo>
                  <a:cubicBezTo>
                    <a:pt x="48770" y="178754"/>
                    <a:pt x="71959" y="188380"/>
                    <a:pt x="95250" y="200025"/>
                  </a:cubicBezTo>
                  <a:cubicBezTo>
                    <a:pt x="101600" y="209550"/>
                    <a:pt x="105361" y="221449"/>
                    <a:pt x="114300" y="228600"/>
                  </a:cubicBezTo>
                  <a:cubicBezTo>
                    <a:pt x="122140" y="234872"/>
                    <a:pt x="133895" y="233635"/>
                    <a:pt x="142875" y="238125"/>
                  </a:cubicBezTo>
                  <a:cubicBezTo>
                    <a:pt x="153114" y="243245"/>
                    <a:pt x="161925" y="250825"/>
                    <a:pt x="171450" y="257175"/>
                  </a:cubicBezTo>
                  <a:cubicBezTo>
                    <a:pt x="183220" y="292485"/>
                    <a:pt x="176485" y="276770"/>
                    <a:pt x="190500" y="30480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2838450" y="5314950"/>
            <a:ext cx="981075" cy="781508"/>
            <a:chOff x="2838450" y="5314950"/>
            <a:chExt cx="981075" cy="781508"/>
          </a:xfrm>
        </p:grpSpPr>
        <p:sp>
          <p:nvSpPr>
            <p:cNvPr id="53" name="Freeform 52"/>
            <p:cNvSpPr/>
            <p:nvPr/>
          </p:nvSpPr>
          <p:spPr>
            <a:xfrm>
              <a:off x="2866067" y="5314950"/>
              <a:ext cx="953458" cy="668315"/>
            </a:xfrm>
            <a:custGeom>
              <a:avLst/>
              <a:gdLst>
                <a:gd name="connsiteX0" fmla="*/ 953458 w 953458"/>
                <a:gd name="connsiteY0" fmla="*/ 0 h 668315"/>
                <a:gd name="connsiteX1" fmla="*/ 677233 w 953458"/>
                <a:gd name="connsiteY1" fmla="*/ 409575 h 668315"/>
                <a:gd name="connsiteX2" fmla="*/ 648658 w 953458"/>
                <a:gd name="connsiteY2" fmla="*/ 428625 h 668315"/>
                <a:gd name="connsiteX3" fmla="*/ 591508 w 953458"/>
                <a:gd name="connsiteY3" fmla="*/ 476250 h 668315"/>
                <a:gd name="connsiteX4" fmla="*/ 524833 w 953458"/>
                <a:gd name="connsiteY4" fmla="*/ 495300 h 668315"/>
                <a:gd name="connsiteX5" fmla="*/ 496258 w 953458"/>
                <a:gd name="connsiteY5" fmla="*/ 514350 h 668315"/>
                <a:gd name="connsiteX6" fmla="*/ 448633 w 953458"/>
                <a:gd name="connsiteY6" fmla="*/ 523875 h 668315"/>
                <a:gd name="connsiteX7" fmla="*/ 420058 w 953458"/>
                <a:gd name="connsiteY7" fmla="*/ 533400 h 668315"/>
                <a:gd name="connsiteX8" fmla="*/ 334333 w 953458"/>
                <a:gd name="connsiteY8" fmla="*/ 561975 h 668315"/>
                <a:gd name="connsiteX9" fmla="*/ 277183 w 953458"/>
                <a:gd name="connsiteY9" fmla="*/ 581025 h 668315"/>
                <a:gd name="connsiteX10" fmla="*/ 191458 w 953458"/>
                <a:gd name="connsiteY10" fmla="*/ 600075 h 668315"/>
                <a:gd name="connsiteX11" fmla="*/ 143833 w 953458"/>
                <a:gd name="connsiteY11" fmla="*/ 619125 h 668315"/>
                <a:gd name="connsiteX12" fmla="*/ 48583 w 953458"/>
                <a:gd name="connsiteY12" fmla="*/ 647700 h 668315"/>
                <a:gd name="connsiteX13" fmla="*/ 958 w 953458"/>
                <a:gd name="connsiteY13" fmla="*/ 666750 h 668315"/>
                <a:gd name="connsiteX14" fmla="*/ 20008 w 953458"/>
                <a:gd name="connsiteY14" fmla="*/ 666750 h 66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3458" h="668315">
                  <a:moveTo>
                    <a:pt x="953458" y="0"/>
                  </a:moveTo>
                  <a:cubicBezTo>
                    <a:pt x="861383" y="136525"/>
                    <a:pt x="772664" y="275375"/>
                    <a:pt x="677233" y="409575"/>
                  </a:cubicBezTo>
                  <a:cubicBezTo>
                    <a:pt x="670599" y="418904"/>
                    <a:pt x="657452" y="421296"/>
                    <a:pt x="648658" y="428625"/>
                  </a:cubicBezTo>
                  <a:cubicBezTo>
                    <a:pt x="617060" y="454957"/>
                    <a:pt x="626981" y="458513"/>
                    <a:pt x="591508" y="476250"/>
                  </a:cubicBezTo>
                  <a:cubicBezTo>
                    <a:pt x="577843" y="483082"/>
                    <a:pt x="537040" y="492248"/>
                    <a:pt x="524833" y="495300"/>
                  </a:cubicBezTo>
                  <a:cubicBezTo>
                    <a:pt x="515308" y="501650"/>
                    <a:pt x="506977" y="510330"/>
                    <a:pt x="496258" y="514350"/>
                  </a:cubicBezTo>
                  <a:cubicBezTo>
                    <a:pt x="481099" y="520034"/>
                    <a:pt x="464339" y="519948"/>
                    <a:pt x="448633" y="523875"/>
                  </a:cubicBezTo>
                  <a:cubicBezTo>
                    <a:pt x="438893" y="526310"/>
                    <a:pt x="429459" y="529875"/>
                    <a:pt x="420058" y="533400"/>
                  </a:cubicBezTo>
                  <a:cubicBezTo>
                    <a:pt x="292734" y="581147"/>
                    <a:pt x="440735" y="530054"/>
                    <a:pt x="334333" y="561975"/>
                  </a:cubicBezTo>
                  <a:cubicBezTo>
                    <a:pt x="315099" y="567745"/>
                    <a:pt x="296874" y="577087"/>
                    <a:pt x="277183" y="581025"/>
                  </a:cubicBezTo>
                  <a:cubicBezTo>
                    <a:pt x="258310" y="584800"/>
                    <a:pt x="211635" y="593349"/>
                    <a:pt x="191458" y="600075"/>
                  </a:cubicBezTo>
                  <a:cubicBezTo>
                    <a:pt x="175238" y="605482"/>
                    <a:pt x="160053" y="613718"/>
                    <a:pt x="143833" y="619125"/>
                  </a:cubicBezTo>
                  <a:cubicBezTo>
                    <a:pt x="59629" y="647193"/>
                    <a:pt x="158989" y="603537"/>
                    <a:pt x="48583" y="647700"/>
                  </a:cubicBezTo>
                  <a:cubicBezTo>
                    <a:pt x="32708" y="654050"/>
                    <a:pt x="15184" y="657266"/>
                    <a:pt x="958" y="666750"/>
                  </a:cubicBezTo>
                  <a:cubicBezTo>
                    <a:pt x="-4326" y="670272"/>
                    <a:pt x="13658" y="666750"/>
                    <a:pt x="20008" y="66675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2838450" y="5819775"/>
              <a:ext cx="231277" cy="276683"/>
            </a:xfrm>
            <a:custGeom>
              <a:avLst/>
              <a:gdLst>
                <a:gd name="connsiteX0" fmla="*/ 152400 w 231277"/>
                <a:gd name="connsiteY0" fmla="*/ 0 h 276683"/>
                <a:gd name="connsiteX1" fmla="*/ 133350 w 231277"/>
                <a:gd name="connsiteY1" fmla="*/ 47625 h 276683"/>
                <a:gd name="connsiteX2" fmla="*/ 76200 w 231277"/>
                <a:gd name="connsiteY2" fmla="*/ 95250 h 276683"/>
                <a:gd name="connsiteX3" fmla="*/ 57150 w 231277"/>
                <a:gd name="connsiteY3" fmla="*/ 123825 h 276683"/>
                <a:gd name="connsiteX4" fmla="*/ 28575 w 231277"/>
                <a:gd name="connsiteY4" fmla="*/ 133350 h 276683"/>
                <a:gd name="connsiteX5" fmla="*/ 0 w 231277"/>
                <a:gd name="connsiteY5" fmla="*/ 161925 h 276683"/>
                <a:gd name="connsiteX6" fmla="*/ 57150 w 231277"/>
                <a:gd name="connsiteY6" fmla="*/ 200025 h 276683"/>
                <a:gd name="connsiteX7" fmla="*/ 85725 w 231277"/>
                <a:gd name="connsiteY7" fmla="*/ 209550 h 276683"/>
                <a:gd name="connsiteX8" fmla="*/ 114300 w 231277"/>
                <a:gd name="connsiteY8" fmla="*/ 228600 h 276683"/>
                <a:gd name="connsiteX9" fmla="*/ 171450 w 231277"/>
                <a:gd name="connsiteY9" fmla="*/ 247650 h 276683"/>
                <a:gd name="connsiteX10" fmla="*/ 228600 w 231277"/>
                <a:gd name="connsiteY10" fmla="*/ 276225 h 276683"/>
                <a:gd name="connsiteX11" fmla="*/ 228600 w 231277"/>
                <a:gd name="connsiteY11" fmla="*/ 257175 h 27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277" h="276683">
                  <a:moveTo>
                    <a:pt x="152400" y="0"/>
                  </a:moveTo>
                  <a:cubicBezTo>
                    <a:pt x="146050" y="15875"/>
                    <a:pt x="142412" y="33126"/>
                    <a:pt x="133350" y="47625"/>
                  </a:cubicBezTo>
                  <a:cubicBezTo>
                    <a:pt x="120254" y="68579"/>
                    <a:pt x="95950" y="82084"/>
                    <a:pt x="76200" y="95250"/>
                  </a:cubicBezTo>
                  <a:cubicBezTo>
                    <a:pt x="69850" y="104775"/>
                    <a:pt x="66089" y="116674"/>
                    <a:pt x="57150" y="123825"/>
                  </a:cubicBezTo>
                  <a:cubicBezTo>
                    <a:pt x="49310" y="130097"/>
                    <a:pt x="36929" y="127781"/>
                    <a:pt x="28575" y="133350"/>
                  </a:cubicBezTo>
                  <a:cubicBezTo>
                    <a:pt x="17367" y="140822"/>
                    <a:pt x="9525" y="152400"/>
                    <a:pt x="0" y="161925"/>
                  </a:cubicBezTo>
                  <a:cubicBezTo>
                    <a:pt x="19050" y="174625"/>
                    <a:pt x="35430" y="192785"/>
                    <a:pt x="57150" y="200025"/>
                  </a:cubicBezTo>
                  <a:cubicBezTo>
                    <a:pt x="66675" y="203200"/>
                    <a:pt x="76745" y="205060"/>
                    <a:pt x="85725" y="209550"/>
                  </a:cubicBezTo>
                  <a:cubicBezTo>
                    <a:pt x="95964" y="214670"/>
                    <a:pt x="103839" y="223951"/>
                    <a:pt x="114300" y="228600"/>
                  </a:cubicBezTo>
                  <a:cubicBezTo>
                    <a:pt x="132650" y="236755"/>
                    <a:pt x="154742" y="236511"/>
                    <a:pt x="171450" y="247650"/>
                  </a:cubicBezTo>
                  <a:cubicBezTo>
                    <a:pt x="178404" y="252286"/>
                    <a:pt x="215455" y="280607"/>
                    <a:pt x="228600" y="276225"/>
                  </a:cubicBezTo>
                  <a:cubicBezTo>
                    <a:pt x="234624" y="274217"/>
                    <a:pt x="228600" y="263525"/>
                    <a:pt x="228600" y="2571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945780" y="1919287"/>
            <a:ext cx="5968942" cy="461665"/>
          </a:xfrm>
          <a:prstGeom prst="rect">
            <a:avLst/>
          </a:prstGeom>
          <a:noFill/>
        </p:spPr>
        <p:txBody>
          <a:bodyPr wrap="none" rtlCol="0">
            <a:spAutoFit/>
          </a:bodyPr>
          <a:lstStyle/>
          <a:p>
            <a:r>
              <a:rPr lang="en-US" sz="2400" b="1" dirty="0">
                <a:solidFill>
                  <a:schemeClr val="tx1">
                    <a:lumMod val="75000"/>
                  </a:schemeClr>
                </a:solidFill>
              </a:rPr>
              <a:t>Monitoring HPV-related CIN2+, Portland</a:t>
            </a:r>
          </a:p>
        </p:txBody>
      </p:sp>
    </p:spTree>
    <p:extLst>
      <p:ext uri="{BB962C8B-B14F-4D97-AF65-F5344CB8AC3E}">
        <p14:creationId xmlns:p14="http://schemas.microsoft.com/office/powerpoint/2010/main" val="1556363178"/>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FFFFCC"/>
      </a:dk1>
      <a:lt1>
        <a:srgbClr val="FFFFFF"/>
      </a:lt1>
      <a:dk2>
        <a:srgbClr val="FFFF00"/>
      </a:dk2>
      <a:lt2>
        <a:srgbClr val="808080"/>
      </a:lt2>
      <a:accent1>
        <a:srgbClr val="BBE0E3"/>
      </a:accent1>
      <a:accent2>
        <a:srgbClr val="333399"/>
      </a:accent2>
      <a:accent3>
        <a:srgbClr val="FFFFFF"/>
      </a:accent3>
      <a:accent4>
        <a:srgbClr val="DADAAE"/>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CC"/>
        </a:dk1>
        <a:lt1>
          <a:srgbClr val="FFFFFF"/>
        </a:lt1>
        <a:dk2>
          <a:srgbClr val="FFFF00"/>
        </a:dk2>
        <a:lt2>
          <a:srgbClr val="808080"/>
        </a:lt2>
        <a:accent1>
          <a:srgbClr val="BBE0E3"/>
        </a:accent1>
        <a:accent2>
          <a:srgbClr val="333399"/>
        </a:accent2>
        <a:accent3>
          <a:srgbClr val="FFFFFF"/>
        </a:accent3>
        <a:accent4>
          <a:srgbClr val="DADAAE"/>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3808</TotalTime>
  <Words>4112</Words>
  <Application>Microsoft Office PowerPoint</Application>
  <PresentationFormat>On-screen Show (4:3)</PresentationFormat>
  <Paragraphs>305</Paragraphs>
  <Slides>26</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Times</vt:lpstr>
      <vt:lpstr>Times New Roman</vt:lpstr>
      <vt:lpstr>Wingdings</vt:lpstr>
      <vt:lpstr>1_Default Design</vt:lpstr>
      <vt:lpstr>Default Design</vt:lpstr>
      <vt:lpstr>Custom Design</vt:lpstr>
      <vt:lpstr>Monitoring HPV-related cervical precancers in Oregon</vt:lpstr>
      <vt:lpstr>I’m going to tell you…</vt:lpstr>
      <vt:lpstr>Papillomaviruses</vt:lpstr>
      <vt:lpstr>Papillomaviruses</vt:lpstr>
      <vt:lpstr>PowerPoint Presentation</vt:lpstr>
      <vt:lpstr>PowerPoint Presentation</vt:lpstr>
      <vt:lpstr>PowerPoint Presentation</vt:lpstr>
      <vt:lpstr>PowerPoint Presentation</vt:lpstr>
      <vt:lpstr>PowerPoint Presentation</vt:lpstr>
      <vt:lpstr>Cervical Dysplasia Surveillance Methods</vt:lpstr>
      <vt:lpstr>Oregon’s Surveillance Area</vt:lpstr>
      <vt:lpstr>HPV Monitoring Objectives</vt:lpstr>
      <vt:lpstr>PowerPoint Presentation</vt:lpstr>
      <vt:lpstr>PowerPoint Presentation</vt:lpstr>
      <vt:lpstr>PowerPoint Presentation</vt:lpstr>
      <vt:lpstr>PowerPoint Presentation</vt:lpstr>
      <vt:lpstr>PowerPoint Presentation</vt:lpstr>
      <vt:lpstr>I’m going to tell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told you…</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HPV</dc:title>
  <dc:creator>Sean Schafer</dc:creator>
  <cp:lastModifiedBy>Bridget Kiene</cp:lastModifiedBy>
  <cp:revision>35</cp:revision>
  <dcterms:created xsi:type="dcterms:W3CDTF">2006-05-26T22:45:48Z</dcterms:created>
  <dcterms:modified xsi:type="dcterms:W3CDTF">2016-10-19T18:08:50Z</dcterms:modified>
</cp:coreProperties>
</file>