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5"/>
  </p:notesMasterIdLst>
  <p:sldIdLst>
    <p:sldId id="270" r:id="rId7"/>
    <p:sldId id="282" r:id="rId8"/>
    <p:sldId id="258" r:id="rId9"/>
    <p:sldId id="256" r:id="rId10"/>
    <p:sldId id="476" r:id="rId11"/>
    <p:sldId id="262" r:id="rId12"/>
    <p:sldId id="263" r:id="rId13"/>
    <p:sldId id="272" r:id="rId14"/>
    <p:sldId id="453" r:id="rId15"/>
    <p:sldId id="264" r:id="rId16"/>
    <p:sldId id="275" r:id="rId17"/>
    <p:sldId id="461" r:id="rId18"/>
    <p:sldId id="285" r:id="rId19"/>
    <p:sldId id="284" r:id="rId20"/>
    <p:sldId id="473" r:id="rId21"/>
    <p:sldId id="286" r:id="rId22"/>
    <p:sldId id="287" r:id="rId23"/>
    <p:sldId id="265" r:id="rId24"/>
    <p:sldId id="266" r:id="rId25"/>
    <p:sldId id="267" r:id="rId26"/>
    <p:sldId id="268" r:id="rId27"/>
    <p:sldId id="269" r:id="rId28"/>
    <p:sldId id="278" r:id="rId29"/>
    <p:sldId id="474" r:id="rId30"/>
    <p:sldId id="475" r:id="rId31"/>
    <p:sldId id="288" r:id="rId32"/>
    <p:sldId id="281"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E9973-560D-B4F6-39F9-F81FB139D64F}" v="17" dt="2020-08-17T17:23:34.250"/>
    <p1510:client id="{B04CD5A7-1A05-4480-ADE2-2D24BF233393}" v="1" dt="2020-08-18T01:06:10.687"/>
    <p1510:client id="{B3F06C6D-7C21-9F81-C1EE-DC349B683A6D}" v="5" dt="2020-08-17T17:15:13.686"/>
    <p1510:client id="{C2E6D454-8974-8A19-35E9-483C9B3F0C37}" v="156" dt="2020-08-18T01:03:54.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9" autoAdjust="0"/>
    <p:restoredTop sz="69538" autoAdjust="0"/>
  </p:normalViewPr>
  <p:slideViewPr>
    <p:cSldViewPr snapToGrid="0">
      <p:cViewPr varScale="1">
        <p:scale>
          <a:sx n="59" d="100"/>
          <a:sy n="59" d="100"/>
        </p:scale>
        <p:origin x="138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7DFE0-08C0-4222-AEBF-8ABDAA1A3233}"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BD7D5F3B-AA71-4E47-93D5-BB9AEC0FDB74}">
      <dgm:prSet phldrT="[Text]"/>
      <dgm:spPr/>
      <dgm:t>
        <a:bodyPr/>
        <a:lstStyle/>
        <a:p>
          <a:r>
            <a:rPr lang="en-US" dirty="0"/>
            <a:t>Compassion</a:t>
          </a:r>
        </a:p>
      </dgm:t>
    </dgm:pt>
    <dgm:pt modelId="{F86DDD17-F149-4708-ADE8-F86DF5097AAE}" type="parTrans" cxnId="{A0DD82CE-D458-47CA-A120-3BA99486853F}">
      <dgm:prSet/>
      <dgm:spPr/>
      <dgm:t>
        <a:bodyPr/>
        <a:lstStyle/>
        <a:p>
          <a:endParaRPr lang="en-US"/>
        </a:p>
      </dgm:t>
    </dgm:pt>
    <dgm:pt modelId="{553E431F-4BE2-469E-9F0D-597D2EAFF2E6}" type="sibTrans" cxnId="{A0DD82CE-D458-47CA-A120-3BA99486853F}">
      <dgm:prSet/>
      <dgm:spPr/>
      <dgm:t>
        <a:bodyPr/>
        <a:lstStyle/>
        <a:p>
          <a:endParaRPr lang="en-US"/>
        </a:p>
      </dgm:t>
    </dgm:pt>
    <dgm:pt modelId="{D9055D24-F94C-4DF5-A774-DEA36A6F26AA}">
      <dgm:prSet phldrT="[Text]"/>
      <dgm:spPr/>
      <dgm:t>
        <a:bodyPr/>
        <a:lstStyle/>
        <a:p>
          <a:r>
            <a:rPr lang="en-US" dirty="0"/>
            <a:t>Simple Facts</a:t>
          </a:r>
        </a:p>
      </dgm:t>
    </dgm:pt>
    <dgm:pt modelId="{360848F2-64B2-4CA6-A57C-2610F83F8786}" type="parTrans" cxnId="{DB3B45D0-6A04-4355-91BC-C6914A165EF9}">
      <dgm:prSet/>
      <dgm:spPr/>
      <dgm:t>
        <a:bodyPr/>
        <a:lstStyle/>
        <a:p>
          <a:endParaRPr lang="en-US"/>
        </a:p>
      </dgm:t>
    </dgm:pt>
    <dgm:pt modelId="{87F56A00-5D0F-49AF-B1BF-AEBDFFBF7505}" type="sibTrans" cxnId="{DB3B45D0-6A04-4355-91BC-C6914A165EF9}">
      <dgm:prSet/>
      <dgm:spPr/>
      <dgm:t>
        <a:bodyPr/>
        <a:lstStyle/>
        <a:p>
          <a:endParaRPr lang="en-US"/>
        </a:p>
      </dgm:t>
    </dgm:pt>
    <dgm:pt modelId="{FA90E3CF-8660-4CCD-ADA7-CA410F299A1F}">
      <dgm:prSet phldrT="[Text]"/>
      <dgm:spPr/>
      <dgm:t>
        <a:bodyPr/>
        <a:lstStyle/>
        <a:p>
          <a:r>
            <a:rPr lang="en-US" dirty="0"/>
            <a:t>Avoid Myths</a:t>
          </a:r>
        </a:p>
      </dgm:t>
    </dgm:pt>
    <dgm:pt modelId="{D7B0B0DA-8E84-4553-9D77-E7AB2BCAD540}" type="parTrans" cxnId="{6638C054-1F4E-4795-A8CB-5F4D77EB5B96}">
      <dgm:prSet/>
      <dgm:spPr/>
      <dgm:t>
        <a:bodyPr/>
        <a:lstStyle/>
        <a:p>
          <a:endParaRPr lang="en-US"/>
        </a:p>
      </dgm:t>
    </dgm:pt>
    <dgm:pt modelId="{D50D1F85-84AE-4612-A8EC-65A30A01A9BA}" type="sibTrans" cxnId="{6638C054-1F4E-4795-A8CB-5F4D77EB5B96}">
      <dgm:prSet/>
      <dgm:spPr/>
      <dgm:t>
        <a:bodyPr/>
        <a:lstStyle/>
        <a:p>
          <a:endParaRPr lang="en-US"/>
        </a:p>
      </dgm:t>
    </dgm:pt>
    <dgm:pt modelId="{96D25B93-0DAF-4F7C-82C5-82F08545303C}">
      <dgm:prSet phldrT="[Text]"/>
      <dgm:spPr/>
      <dgm:t>
        <a:bodyPr/>
        <a:lstStyle/>
        <a:p>
          <a:r>
            <a:rPr lang="en-US" dirty="0"/>
            <a:t>Personal Stories</a:t>
          </a:r>
        </a:p>
      </dgm:t>
    </dgm:pt>
    <dgm:pt modelId="{C0414227-7BC1-4A1C-81D9-EDB246726055}" type="parTrans" cxnId="{54155137-B6EA-4B57-9619-42226253A95F}">
      <dgm:prSet/>
      <dgm:spPr/>
      <dgm:t>
        <a:bodyPr/>
        <a:lstStyle/>
        <a:p>
          <a:endParaRPr lang="en-US"/>
        </a:p>
      </dgm:t>
    </dgm:pt>
    <dgm:pt modelId="{65C5261B-1966-4090-8949-80CA579E98AA}" type="sibTrans" cxnId="{54155137-B6EA-4B57-9619-42226253A95F}">
      <dgm:prSet/>
      <dgm:spPr/>
      <dgm:t>
        <a:bodyPr/>
        <a:lstStyle/>
        <a:p>
          <a:endParaRPr lang="en-US"/>
        </a:p>
      </dgm:t>
    </dgm:pt>
    <dgm:pt modelId="{55FEE960-CAC8-4F8C-814D-A528AB1EF2A7}">
      <dgm:prSet phldrT="[Text]"/>
      <dgm:spPr/>
      <dgm:t>
        <a:bodyPr/>
        <a:lstStyle/>
        <a:p>
          <a:r>
            <a:rPr lang="en-US" i="0" dirty="0"/>
            <a:t>Pro-immunization Culture</a:t>
          </a:r>
        </a:p>
      </dgm:t>
    </dgm:pt>
    <dgm:pt modelId="{6BA83C6B-779F-4B9E-BD03-87731781AF52}" type="parTrans" cxnId="{DE0C57AE-5277-41E8-B1D8-994D3D288147}">
      <dgm:prSet/>
      <dgm:spPr/>
      <dgm:t>
        <a:bodyPr/>
        <a:lstStyle/>
        <a:p>
          <a:endParaRPr lang="en-US"/>
        </a:p>
      </dgm:t>
    </dgm:pt>
    <dgm:pt modelId="{9F83C8FF-CD8F-4881-9497-933E04A9FB15}" type="sibTrans" cxnId="{DE0C57AE-5277-41E8-B1D8-994D3D288147}">
      <dgm:prSet/>
      <dgm:spPr/>
      <dgm:t>
        <a:bodyPr/>
        <a:lstStyle/>
        <a:p>
          <a:endParaRPr lang="en-US"/>
        </a:p>
      </dgm:t>
    </dgm:pt>
    <dgm:pt modelId="{078A3B2A-7BD4-41B8-9FB3-96FEC3F377B4}" type="pres">
      <dgm:prSet presAssocID="{98D7DFE0-08C0-4222-AEBF-8ABDAA1A3233}" presName="Name0" presStyleCnt="0">
        <dgm:presLayoutVars>
          <dgm:dir/>
          <dgm:resizeHandles val="exact"/>
        </dgm:presLayoutVars>
      </dgm:prSet>
      <dgm:spPr/>
    </dgm:pt>
    <dgm:pt modelId="{2EA49411-6266-47CD-A51D-F8256A07E252}" type="pres">
      <dgm:prSet presAssocID="{98D7DFE0-08C0-4222-AEBF-8ABDAA1A3233}" presName="cycle" presStyleCnt="0"/>
      <dgm:spPr/>
    </dgm:pt>
    <dgm:pt modelId="{73A106EE-F55F-4D0D-A760-EDB46EC2D48F}" type="pres">
      <dgm:prSet presAssocID="{BD7D5F3B-AA71-4E47-93D5-BB9AEC0FDB74}" presName="nodeFirstNode" presStyleLbl="node1" presStyleIdx="0" presStyleCnt="5">
        <dgm:presLayoutVars>
          <dgm:bulletEnabled val="1"/>
        </dgm:presLayoutVars>
      </dgm:prSet>
      <dgm:spPr/>
    </dgm:pt>
    <dgm:pt modelId="{366D2584-B0A7-4583-BFC7-C7C826003E33}" type="pres">
      <dgm:prSet presAssocID="{553E431F-4BE2-469E-9F0D-597D2EAFF2E6}" presName="sibTransFirstNode" presStyleLbl="bgShp" presStyleIdx="0" presStyleCnt="1"/>
      <dgm:spPr/>
    </dgm:pt>
    <dgm:pt modelId="{080D0D12-20ED-4EEA-977A-35AFEC86274D}" type="pres">
      <dgm:prSet presAssocID="{D9055D24-F94C-4DF5-A774-DEA36A6F26AA}" presName="nodeFollowingNodes" presStyleLbl="node1" presStyleIdx="1" presStyleCnt="5" custRadScaleRad="94305" custRadScaleInc="12057">
        <dgm:presLayoutVars>
          <dgm:bulletEnabled val="1"/>
        </dgm:presLayoutVars>
      </dgm:prSet>
      <dgm:spPr/>
    </dgm:pt>
    <dgm:pt modelId="{528FC2DD-A68B-41C4-BBC4-C9DEFF08D395}" type="pres">
      <dgm:prSet presAssocID="{FA90E3CF-8660-4CCD-ADA7-CA410F299A1F}" presName="nodeFollowingNodes" presStyleLbl="node1" presStyleIdx="2" presStyleCnt="5" custRadScaleRad="96066" custRadScaleInc="-24021">
        <dgm:presLayoutVars>
          <dgm:bulletEnabled val="1"/>
        </dgm:presLayoutVars>
      </dgm:prSet>
      <dgm:spPr/>
    </dgm:pt>
    <dgm:pt modelId="{A8D7B3E4-897F-4149-9D8B-EEF9717816CF}" type="pres">
      <dgm:prSet presAssocID="{96D25B93-0DAF-4F7C-82C5-82F08545303C}" presName="nodeFollowingNodes" presStyleLbl="node1" presStyleIdx="3" presStyleCnt="5" custRadScaleRad="96134" custRadScaleInc="24709">
        <dgm:presLayoutVars>
          <dgm:bulletEnabled val="1"/>
        </dgm:presLayoutVars>
      </dgm:prSet>
      <dgm:spPr/>
    </dgm:pt>
    <dgm:pt modelId="{15A273B9-5FEB-4A74-AE56-65AEAAF25153}" type="pres">
      <dgm:prSet presAssocID="{55FEE960-CAC8-4F8C-814D-A528AB1EF2A7}" presName="nodeFollowingNodes" presStyleLbl="node1" presStyleIdx="4" presStyleCnt="5" custRadScaleRad="96619" custRadScaleInc="-10509">
        <dgm:presLayoutVars>
          <dgm:bulletEnabled val="1"/>
        </dgm:presLayoutVars>
      </dgm:prSet>
      <dgm:spPr/>
    </dgm:pt>
  </dgm:ptLst>
  <dgm:cxnLst>
    <dgm:cxn modelId="{4326B02B-9D7A-47AC-A04A-3AE2969DC54E}" type="presOf" srcId="{98D7DFE0-08C0-4222-AEBF-8ABDAA1A3233}" destId="{078A3B2A-7BD4-41B8-9FB3-96FEC3F377B4}" srcOrd="0" destOrd="0" presId="urn:microsoft.com/office/officeart/2005/8/layout/cycle3"/>
    <dgm:cxn modelId="{03B14F32-63E0-4EDD-AC43-F2E71422BFCC}" type="presOf" srcId="{BD7D5F3B-AA71-4E47-93D5-BB9AEC0FDB74}" destId="{73A106EE-F55F-4D0D-A760-EDB46EC2D48F}" srcOrd="0" destOrd="0" presId="urn:microsoft.com/office/officeart/2005/8/layout/cycle3"/>
    <dgm:cxn modelId="{AD00E235-CAA1-4F16-8CDE-D85CDEF92D11}" type="presOf" srcId="{96D25B93-0DAF-4F7C-82C5-82F08545303C}" destId="{A8D7B3E4-897F-4149-9D8B-EEF9717816CF}" srcOrd="0" destOrd="0" presId="urn:microsoft.com/office/officeart/2005/8/layout/cycle3"/>
    <dgm:cxn modelId="{54155137-B6EA-4B57-9619-42226253A95F}" srcId="{98D7DFE0-08C0-4222-AEBF-8ABDAA1A3233}" destId="{96D25B93-0DAF-4F7C-82C5-82F08545303C}" srcOrd="3" destOrd="0" parTransId="{C0414227-7BC1-4A1C-81D9-EDB246726055}" sibTransId="{65C5261B-1966-4090-8949-80CA579E98AA}"/>
    <dgm:cxn modelId="{6638C054-1F4E-4795-A8CB-5F4D77EB5B96}" srcId="{98D7DFE0-08C0-4222-AEBF-8ABDAA1A3233}" destId="{FA90E3CF-8660-4CCD-ADA7-CA410F299A1F}" srcOrd="2" destOrd="0" parTransId="{D7B0B0DA-8E84-4553-9D77-E7AB2BCAD540}" sibTransId="{D50D1F85-84AE-4612-A8EC-65A30A01A9BA}"/>
    <dgm:cxn modelId="{F31ED979-D2C7-4932-AA5D-4062806FD0FD}" type="presOf" srcId="{D9055D24-F94C-4DF5-A774-DEA36A6F26AA}" destId="{080D0D12-20ED-4EEA-977A-35AFEC86274D}" srcOrd="0" destOrd="0" presId="urn:microsoft.com/office/officeart/2005/8/layout/cycle3"/>
    <dgm:cxn modelId="{80721E84-436E-485A-8334-98A4368EB3E2}" type="presOf" srcId="{55FEE960-CAC8-4F8C-814D-A528AB1EF2A7}" destId="{15A273B9-5FEB-4A74-AE56-65AEAAF25153}" srcOrd="0" destOrd="0" presId="urn:microsoft.com/office/officeart/2005/8/layout/cycle3"/>
    <dgm:cxn modelId="{DE0C57AE-5277-41E8-B1D8-994D3D288147}" srcId="{98D7DFE0-08C0-4222-AEBF-8ABDAA1A3233}" destId="{55FEE960-CAC8-4F8C-814D-A528AB1EF2A7}" srcOrd="4" destOrd="0" parTransId="{6BA83C6B-779F-4B9E-BD03-87731781AF52}" sibTransId="{9F83C8FF-CD8F-4881-9497-933E04A9FB15}"/>
    <dgm:cxn modelId="{D247B0C3-2BF1-4AE6-BD3D-2C6D501136CB}" type="presOf" srcId="{553E431F-4BE2-469E-9F0D-597D2EAFF2E6}" destId="{366D2584-B0A7-4583-BFC7-C7C826003E33}" srcOrd="0" destOrd="0" presId="urn:microsoft.com/office/officeart/2005/8/layout/cycle3"/>
    <dgm:cxn modelId="{A0DD82CE-D458-47CA-A120-3BA99486853F}" srcId="{98D7DFE0-08C0-4222-AEBF-8ABDAA1A3233}" destId="{BD7D5F3B-AA71-4E47-93D5-BB9AEC0FDB74}" srcOrd="0" destOrd="0" parTransId="{F86DDD17-F149-4708-ADE8-F86DF5097AAE}" sibTransId="{553E431F-4BE2-469E-9F0D-597D2EAFF2E6}"/>
    <dgm:cxn modelId="{DB3B45D0-6A04-4355-91BC-C6914A165EF9}" srcId="{98D7DFE0-08C0-4222-AEBF-8ABDAA1A3233}" destId="{D9055D24-F94C-4DF5-A774-DEA36A6F26AA}" srcOrd="1" destOrd="0" parTransId="{360848F2-64B2-4CA6-A57C-2610F83F8786}" sibTransId="{87F56A00-5D0F-49AF-B1BF-AEBDFFBF7505}"/>
    <dgm:cxn modelId="{7DA550EC-3BD0-476E-99FF-086E4A28B9C0}" type="presOf" srcId="{FA90E3CF-8660-4CCD-ADA7-CA410F299A1F}" destId="{528FC2DD-A68B-41C4-BBC4-C9DEFF08D395}" srcOrd="0" destOrd="0" presId="urn:microsoft.com/office/officeart/2005/8/layout/cycle3"/>
    <dgm:cxn modelId="{A4BA9BA2-ACE9-4D47-B9F4-F6E79604A353}" type="presParOf" srcId="{078A3B2A-7BD4-41B8-9FB3-96FEC3F377B4}" destId="{2EA49411-6266-47CD-A51D-F8256A07E252}" srcOrd="0" destOrd="0" presId="urn:microsoft.com/office/officeart/2005/8/layout/cycle3"/>
    <dgm:cxn modelId="{E42EA211-6104-486E-B657-18B7E7050B3D}" type="presParOf" srcId="{2EA49411-6266-47CD-A51D-F8256A07E252}" destId="{73A106EE-F55F-4D0D-A760-EDB46EC2D48F}" srcOrd="0" destOrd="0" presId="urn:microsoft.com/office/officeart/2005/8/layout/cycle3"/>
    <dgm:cxn modelId="{897899F1-942B-4501-8A91-F7B40060469D}" type="presParOf" srcId="{2EA49411-6266-47CD-A51D-F8256A07E252}" destId="{366D2584-B0A7-4583-BFC7-C7C826003E33}" srcOrd="1" destOrd="0" presId="urn:microsoft.com/office/officeart/2005/8/layout/cycle3"/>
    <dgm:cxn modelId="{E891283A-8ACD-475F-B6FE-5F325153562D}" type="presParOf" srcId="{2EA49411-6266-47CD-A51D-F8256A07E252}" destId="{080D0D12-20ED-4EEA-977A-35AFEC86274D}" srcOrd="2" destOrd="0" presId="urn:microsoft.com/office/officeart/2005/8/layout/cycle3"/>
    <dgm:cxn modelId="{A6338E14-D953-4AD6-8DE2-02DBD1F56F3F}" type="presParOf" srcId="{2EA49411-6266-47CD-A51D-F8256A07E252}" destId="{528FC2DD-A68B-41C4-BBC4-C9DEFF08D395}" srcOrd="3" destOrd="0" presId="urn:microsoft.com/office/officeart/2005/8/layout/cycle3"/>
    <dgm:cxn modelId="{8C6C4452-0DEA-4791-95DA-4EBA0D768192}" type="presParOf" srcId="{2EA49411-6266-47CD-A51D-F8256A07E252}" destId="{A8D7B3E4-897F-4149-9D8B-EEF9717816CF}" srcOrd="4" destOrd="0" presId="urn:microsoft.com/office/officeart/2005/8/layout/cycle3"/>
    <dgm:cxn modelId="{BB65F179-ACD4-4048-B629-15B17C11B470}" type="presParOf" srcId="{2EA49411-6266-47CD-A51D-F8256A07E252}" destId="{15A273B9-5FEB-4A74-AE56-65AEAAF2515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D2584-B0A7-4583-BFC7-C7C826003E33}">
      <dsp:nvSpPr>
        <dsp:cNvPr id="0" name=""/>
        <dsp:cNvSpPr/>
      </dsp:nvSpPr>
      <dsp:spPr>
        <a:xfrm>
          <a:off x="1374164" y="-32039"/>
          <a:ext cx="5379671" cy="5379671"/>
        </a:xfrm>
        <a:prstGeom prst="circularArrow">
          <a:avLst>
            <a:gd name="adj1" fmla="val 5544"/>
            <a:gd name="adj2" fmla="val 330680"/>
            <a:gd name="adj3" fmla="val 13767645"/>
            <a:gd name="adj4" fmla="val 17391005"/>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106EE-F55F-4D0D-A760-EDB46EC2D48F}">
      <dsp:nvSpPr>
        <dsp:cNvPr id="0" name=""/>
        <dsp:cNvSpPr/>
      </dsp:nvSpPr>
      <dsp:spPr>
        <a:xfrm>
          <a:off x="2799953" y="2274"/>
          <a:ext cx="2528093" cy="12640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Compassion</a:t>
          </a:r>
        </a:p>
      </dsp:txBody>
      <dsp:txXfrm>
        <a:off x="2861659" y="63980"/>
        <a:ext cx="2404681" cy="1140634"/>
      </dsp:txXfrm>
    </dsp:sp>
    <dsp:sp modelId="{080D0D12-20ED-4EEA-977A-35AFEC86274D}">
      <dsp:nvSpPr>
        <dsp:cNvPr id="0" name=""/>
        <dsp:cNvSpPr/>
      </dsp:nvSpPr>
      <dsp:spPr>
        <a:xfrm>
          <a:off x="4925327" y="1892255"/>
          <a:ext cx="2528093" cy="1264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Simple Facts</a:t>
          </a:r>
        </a:p>
      </dsp:txBody>
      <dsp:txXfrm>
        <a:off x="4987033" y="1953961"/>
        <a:ext cx="2404681" cy="1140634"/>
      </dsp:txXfrm>
    </dsp:sp>
    <dsp:sp modelId="{528FC2DD-A68B-41C4-BBC4-C9DEFF08D395}">
      <dsp:nvSpPr>
        <dsp:cNvPr id="0" name=""/>
        <dsp:cNvSpPr/>
      </dsp:nvSpPr>
      <dsp:spPr>
        <a:xfrm>
          <a:off x="4498360" y="3700792"/>
          <a:ext cx="2528093" cy="126404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Avoid Myths</a:t>
          </a:r>
        </a:p>
      </dsp:txBody>
      <dsp:txXfrm>
        <a:off x="4560066" y="3762498"/>
        <a:ext cx="2404681" cy="1140634"/>
      </dsp:txXfrm>
    </dsp:sp>
    <dsp:sp modelId="{A8D7B3E4-897F-4149-9D8B-EEF9717816CF}">
      <dsp:nvSpPr>
        <dsp:cNvPr id="0" name=""/>
        <dsp:cNvSpPr/>
      </dsp:nvSpPr>
      <dsp:spPr>
        <a:xfrm>
          <a:off x="1090262" y="3689505"/>
          <a:ext cx="2528093" cy="12640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Personal Stories</a:t>
          </a:r>
        </a:p>
      </dsp:txBody>
      <dsp:txXfrm>
        <a:off x="1151968" y="3751211"/>
        <a:ext cx="2404681" cy="1140634"/>
      </dsp:txXfrm>
    </dsp:sp>
    <dsp:sp modelId="{15A273B9-5FEB-4A74-AE56-65AEAAF25153}">
      <dsp:nvSpPr>
        <dsp:cNvPr id="0" name=""/>
        <dsp:cNvSpPr/>
      </dsp:nvSpPr>
      <dsp:spPr>
        <a:xfrm>
          <a:off x="629424" y="1847095"/>
          <a:ext cx="2528093" cy="126404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0" kern="1200" dirty="0"/>
            <a:t>Pro-immunization Culture</a:t>
          </a:r>
        </a:p>
      </dsp:txBody>
      <dsp:txXfrm>
        <a:off x="691130" y="1908801"/>
        <a:ext cx="2404681" cy="114063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B5278-7A00-42CE-9485-7DEC189732F2}"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6F851-70D0-47D8-BEA6-9BC04DDA7C4E}" type="slidenum">
              <a:rPr lang="en-US" smtClean="0"/>
              <a:t>‹#›</a:t>
            </a:fld>
            <a:endParaRPr lang="en-US"/>
          </a:p>
        </p:txBody>
      </p:sp>
    </p:spTree>
    <p:extLst>
      <p:ext uri="{BB962C8B-B14F-4D97-AF65-F5344CB8AC3E}">
        <p14:creationId xmlns:p14="http://schemas.microsoft.com/office/powerpoint/2010/main" val="171597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6F851-70D0-47D8-BEA6-9BC04DDA7C4E}" type="slidenum">
              <a:rPr lang="en-US" smtClean="0"/>
              <a:t>2</a:t>
            </a:fld>
            <a:endParaRPr lang="en-US"/>
          </a:p>
        </p:txBody>
      </p:sp>
    </p:spTree>
    <p:extLst>
      <p:ext uri="{BB962C8B-B14F-4D97-AF65-F5344CB8AC3E}">
        <p14:creationId xmlns:p14="http://schemas.microsoft.com/office/powerpoint/2010/main" val="3577175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mn-lt"/>
                <a:ea typeface="+mn-ea"/>
                <a:cs typeface="+mn-cs"/>
              </a:rPr>
              <a:t>Answer parents’ questions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Parents look to you when it comes to their child’s health. Answering parents’ questions effectively is an important step in building trust.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After you make a presumptive recommendation, be prepared to answer parents’ questions. Inform your patients and their parents about the importance of getting the HPV vaccine and let them know that the HPV vaccine is cancer prevention.</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Emphasize that the vaccine is safe, effective, and prevents cancer.</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Provide parents with fact sheets about the vaccine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DD9BF-5862-46FE-9503-BA7ABD3FFE62}"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64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6F851-70D0-47D8-BEA6-9BC04DDA7C4E}" type="slidenum">
              <a:rPr lang="en-US" smtClean="0"/>
              <a:t>13</a:t>
            </a:fld>
            <a:endParaRPr lang="en-US"/>
          </a:p>
        </p:txBody>
      </p:sp>
    </p:spTree>
    <p:extLst>
      <p:ext uri="{BB962C8B-B14F-4D97-AF65-F5344CB8AC3E}">
        <p14:creationId xmlns:p14="http://schemas.microsoft.com/office/powerpoint/2010/main" val="222225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6F851-70D0-47D8-BEA6-9BC04DDA7C4E}" type="slidenum">
              <a:rPr lang="en-US" smtClean="0"/>
              <a:t>14</a:t>
            </a:fld>
            <a:endParaRPr lang="en-US"/>
          </a:p>
        </p:txBody>
      </p:sp>
    </p:spTree>
    <p:extLst>
      <p:ext uri="{BB962C8B-B14F-4D97-AF65-F5344CB8AC3E}">
        <p14:creationId xmlns:p14="http://schemas.microsoft.com/office/powerpoint/2010/main" val="415537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6F851-70D0-47D8-BEA6-9BC04DDA7C4E}" type="slidenum">
              <a:rPr lang="en-US" smtClean="0"/>
              <a:t>15</a:t>
            </a:fld>
            <a:endParaRPr lang="en-US"/>
          </a:p>
        </p:txBody>
      </p:sp>
    </p:spTree>
    <p:extLst>
      <p:ext uri="{BB962C8B-B14F-4D97-AF65-F5344CB8AC3E}">
        <p14:creationId xmlns:p14="http://schemas.microsoft.com/office/powerpoint/2010/main" val="2812169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Statistics are not effective tools to sway us from emotional thinking. You can see this in your own life. Imagine you are at the beach and just before swimming out into the ocean with your children, someone walks up to you and says, “oh I wouldn’t go in there. There are sharks. Look at this graphic picture of a shark attack victim. Do you want that to happen to your kids? If you go in there, it could definitely happen.”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someone came along and said to you in that moment, “Of course there are sharks in the ocean but the probability of you being attacked by one is 1 in 11.5 million.” would you be swayed? I wouldn’t be. I have a visceral fear of sharks and numbers are not going to change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given time and opportunity, we can be rational but people are not computers. We don’t evaluate risk by examining the relative probabilities of different events. Using a lot of statistics or numbers is not going to make me less afraid of sharks and it probably won’t make them less afraid to vaccinate.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not to address parents is to dismiss their concerns. The number one thing to remember is that vaccine-hesitant parents are not dumb or stupid. They have been made afraid by incredibly sophisticated propaganda that is intentionally designed to play on their fears.  Telling them “vaccines are safe and your doctor knows best” just shuts down the conversation around an emotional topic for these parents. If you don’t answer their questions, they will go to the internet and their peers looking for answers and most likely they will encounter more myths and more scary stories.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Beware of your tone when talking to vaccine hesitant parents. Perhaps this is your third conversation about vaccines in an hour. It is totally normal for you to feel frustrated or worn out. But this is their 1</a:t>
            </a:r>
            <a:r>
              <a:rPr lang="en-US" baseline="30000" dirty="0"/>
              <a:t>st</a:t>
            </a:r>
            <a:r>
              <a:rPr lang="en-US" dirty="0"/>
              <a:t> conversation with you about it. Judgement shuts down dialogue. </a:t>
            </a:r>
          </a:p>
          <a:p>
            <a:endParaRPr lang="en-US" dirty="0"/>
          </a:p>
          <a:p>
            <a:r>
              <a:rPr lang="en-US" dirty="0"/>
              <a:t>The bottom line is, hesitancy comes from a place of fear and must be approached accordingly.</a:t>
            </a:r>
          </a:p>
        </p:txBody>
      </p:sp>
      <p:sp>
        <p:nvSpPr>
          <p:cNvPr id="4" name="Slide Number Placeholder 3"/>
          <p:cNvSpPr>
            <a:spLocks noGrp="1"/>
          </p:cNvSpPr>
          <p:nvPr>
            <p:ph type="sldNum" sz="quarter" idx="5"/>
          </p:nvPr>
        </p:nvSpPr>
        <p:spPr/>
        <p:txBody>
          <a:bodyPr/>
          <a:lstStyle/>
          <a:p>
            <a:fld id="{3976F851-70D0-47D8-BEA6-9BC04DDA7C4E}" type="slidenum">
              <a:rPr lang="en-US" smtClean="0"/>
              <a:t>16</a:t>
            </a:fld>
            <a:endParaRPr lang="en-US"/>
          </a:p>
        </p:txBody>
      </p:sp>
    </p:spTree>
    <p:extLst>
      <p:ext uri="{BB962C8B-B14F-4D97-AF65-F5344CB8AC3E}">
        <p14:creationId xmlns:p14="http://schemas.microsoft.com/office/powerpoint/2010/main" val="219520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vaccine hesitant parents hear?</a:t>
            </a:r>
          </a:p>
          <a:p>
            <a:r>
              <a:rPr lang="en-US" dirty="0"/>
              <a:t>Empathy, advice, and real stories about the risks of not vaccinating. There is evidence that pediatricians are more successful when they relate to parents as parents themselves, to show – with empathy – that they understand what parents are dealing with.</a:t>
            </a:r>
          </a:p>
          <a:p>
            <a:r>
              <a:rPr lang="en-US" dirty="0"/>
              <a:t> </a:t>
            </a:r>
          </a:p>
          <a:p>
            <a:r>
              <a:rPr lang="en-US" dirty="0"/>
              <a:t>A 2016 report from the AAP advised pediatricians to “have compassionate dialogues with parents to clear up misconceptions around vaccines, provide accurate information about the safety and importance of vaccines and strive over time to help parents make the decision to vaccinate their child.” https://www.aap.org/en-us/about-the-aap/aap-press-room/Pages/American-Academy-of-Pediatrics-Publishes-New-Policies-to-Boost-Child-Immunization-Rates.aspx </a:t>
            </a:r>
          </a:p>
          <a:p>
            <a:endParaRPr lang="en-US" dirty="0"/>
          </a:p>
          <a:p>
            <a:endParaRPr lang="en-US" dirty="0"/>
          </a:p>
        </p:txBody>
      </p:sp>
      <p:sp>
        <p:nvSpPr>
          <p:cNvPr id="4" name="Slide Number Placeholder 3"/>
          <p:cNvSpPr>
            <a:spLocks noGrp="1"/>
          </p:cNvSpPr>
          <p:nvPr>
            <p:ph type="sldNum" sz="quarter" idx="5"/>
          </p:nvPr>
        </p:nvSpPr>
        <p:spPr/>
        <p:txBody>
          <a:bodyPr/>
          <a:lstStyle/>
          <a:p>
            <a:fld id="{3976F851-70D0-47D8-BEA6-9BC04DDA7C4E}" type="slidenum">
              <a:rPr lang="en-US" smtClean="0"/>
              <a:t>17</a:t>
            </a:fld>
            <a:endParaRPr lang="en-US"/>
          </a:p>
        </p:txBody>
      </p:sp>
    </p:spTree>
    <p:extLst>
      <p:ext uri="{BB962C8B-B14F-4D97-AF65-F5344CB8AC3E}">
        <p14:creationId xmlns:p14="http://schemas.microsoft.com/office/powerpoint/2010/main" val="2631993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easy steps to have compassionate dialogue. </a:t>
            </a:r>
          </a:p>
          <a:p>
            <a:pPr marL="228600" indent="-228600">
              <a:buAutoNum type="arabicPeriod"/>
            </a:pPr>
            <a:r>
              <a:rPr lang="en-US" dirty="0"/>
              <a:t>Start with compassion</a:t>
            </a:r>
          </a:p>
          <a:p>
            <a:pPr marL="228600" indent="-228600">
              <a:buAutoNum type="arabicPeriod"/>
            </a:pPr>
            <a:r>
              <a:rPr lang="en-US" dirty="0"/>
              <a:t>Keep is simple and specific</a:t>
            </a:r>
          </a:p>
          <a:p>
            <a:pPr marL="228600" indent="-228600">
              <a:buAutoNum type="arabicPeriod"/>
            </a:pPr>
            <a:r>
              <a:rPr lang="en-US" dirty="0"/>
              <a:t>Whenever possible – avoid restating the myth or the rumor</a:t>
            </a:r>
          </a:p>
          <a:p>
            <a:pPr marL="228600" indent="-228600">
              <a:buAutoNum type="arabicPeriod"/>
            </a:pPr>
            <a:r>
              <a:rPr lang="en-US" dirty="0"/>
              <a:t>If it feels natural – share your personal experience</a:t>
            </a:r>
          </a:p>
          <a:p>
            <a:pPr marL="228600" indent="-228600">
              <a:buAutoNum type="arabicPeriod"/>
            </a:pPr>
            <a:r>
              <a:rPr lang="en-US" dirty="0"/>
              <a:t>Finally, reinforce vaccination as the norm in your clinic, practice or office. </a:t>
            </a:r>
          </a:p>
          <a:p>
            <a:pPr marL="228600" indent="-228600">
              <a:buAutoNum type="arabicPeriod"/>
            </a:pPr>
            <a:endParaRPr lang="en-US" dirty="0"/>
          </a:p>
          <a:p>
            <a:pPr marL="0" indent="0">
              <a:buNone/>
            </a:pPr>
            <a:r>
              <a:rPr lang="en-US" dirty="0"/>
              <a:t>There is a great handbook by </a:t>
            </a:r>
            <a:r>
              <a:rPr lang="en-US" dirty="0" err="1"/>
              <a:t>Lewandowsy</a:t>
            </a:r>
            <a:r>
              <a:rPr lang="en-US" dirty="0"/>
              <a:t> and colleagues that walks through the science behind this approach for those interested in more details. </a:t>
            </a:r>
          </a:p>
        </p:txBody>
      </p:sp>
      <p:sp>
        <p:nvSpPr>
          <p:cNvPr id="4" name="Slide Number Placeholder 3"/>
          <p:cNvSpPr>
            <a:spLocks noGrp="1"/>
          </p:cNvSpPr>
          <p:nvPr>
            <p:ph type="sldNum" sz="quarter" idx="5"/>
          </p:nvPr>
        </p:nvSpPr>
        <p:spPr/>
        <p:txBody>
          <a:bodyPr/>
          <a:lstStyle/>
          <a:p>
            <a:fld id="{3976F851-70D0-47D8-BEA6-9BC04DDA7C4E}" type="slidenum">
              <a:rPr lang="en-US" smtClean="0"/>
              <a:t>18</a:t>
            </a:fld>
            <a:endParaRPr lang="en-US"/>
          </a:p>
        </p:txBody>
      </p:sp>
    </p:spTree>
    <p:extLst>
      <p:ext uri="{BB962C8B-B14F-4D97-AF65-F5344CB8AC3E}">
        <p14:creationId xmlns:p14="http://schemas.microsoft.com/office/powerpoint/2010/main" val="3208627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specific concern being expressed is one of safety. Use simple, direct language to respond and end by reinforcing vaccination as the norm in your clinic. Use language like, “The parents in our clinic vaccinate to protect their kids from infections that can cause terrible diseases.” Or share your personal story as a parent who vaccinated. “I vaccinated my kid(s) against HPV to protect them from HPV diseases and cancer.”</a:t>
            </a:r>
          </a:p>
          <a:p>
            <a:endParaRPr lang="en-US" dirty="0"/>
          </a:p>
          <a:p>
            <a:endParaRPr lang="en-US" dirty="0"/>
          </a:p>
          <a:p>
            <a:r>
              <a:rPr lang="en-US" dirty="0"/>
              <a:t>If parents ask about side effects, don’t be afraid to tell them that yeah – shots can hurt! Being honest about the experience helps build trust. </a:t>
            </a:r>
          </a:p>
        </p:txBody>
      </p:sp>
      <p:sp>
        <p:nvSpPr>
          <p:cNvPr id="4" name="Slide Number Placeholder 3"/>
          <p:cNvSpPr>
            <a:spLocks noGrp="1"/>
          </p:cNvSpPr>
          <p:nvPr>
            <p:ph type="sldNum" sz="quarter" idx="5"/>
          </p:nvPr>
        </p:nvSpPr>
        <p:spPr/>
        <p:txBody>
          <a:bodyPr/>
          <a:lstStyle/>
          <a:p>
            <a:fld id="{3976F851-70D0-47D8-BEA6-9BC04DDA7C4E}" type="slidenum">
              <a:rPr lang="en-US" smtClean="0"/>
              <a:t>19</a:t>
            </a:fld>
            <a:endParaRPr lang="en-US"/>
          </a:p>
        </p:txBody>
      </p:sp>
    </p:spTree>
    <p:extLst>
      <p:ext uri="{BB962C8B-B14F-4D97-AF65-F5344CB8AC3E}">
        <p14:creationId xmlns:p14="http://schemas.microsoft.com/office/powerpoint/2010/main" val="3845836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specific concern is efficacy. Instead of saying, the vaccine is extremely efficacious in preventing infection with several high and low risk HPV types, use simple natural language.  </a:t>
            </a:r>
          </a:p>
          <a:p>
            <a:endParaRPr lang="en-US" dirty="0"/>
          </a:p>
          <a:p>
            <a:r>
              <a:rPr lang="en-US" dirty="0"/>
              <a:t>The third bullet here is important - If you want to dispel a myth or inaccuracy – be sure to prepare the parent by telling them that what you are about to say is not true or a myth and then replace the inaccurate statement with a more compelling statement. If the myth is that the vaccine doesn’t work or doesn’t work for long, you dispel that and replace it by sharing the fact that the vaccine works so well that now only 2 shots are needed instead of 3.</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76F851-70D0-47D8-BEA6-9BC04DDA7C4E}" type="slidenum">
              <a:rPr lang="en-US" smtClean="0"/>
              <a:t>20</a:t>
            </a:fld>
            <a:endParaRPr lang="en-US"/>
          </a:p>
        </p:txBody>
      </p:sp>
    </p:spTree>
    <p:extLst>
      <p:ext uri="{BB962C8B-B14F-4D97-AF65-F5344CB8AC3E}">
        <p14:creationId xmlns:p14="http://schemas.microsoft.com/office/powerpoint/2010/main" val="3799654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parental hesitancy can be distilled down to a nameless fear that the vaccine will somehow lead to harm. This fear may wear many different concerns as a disguise. Perhaps it’s first about safety and then about necessity and then they tell you about a story they heard or aluminum or want to know about the possibility of overloading an immune system. Parents want to do what is best for their children and it is ok if they have questions or concerns. Everyone one in your office should be prepared to respond to these questions they way they would respond to anyone experiencing fear or misapprehension. Start from a place of compassion. These questions and concerns are not an attack on your expertise or your knowledge. The opposite – they are asking you because they trust you. Honor that trust with empathy, active listening, and patience. </a:t>
            </a:r>
          </a:p>
        </p:txBody>
      </p:sp>
      <p:sp>
        <p:nvSpPr>
          <p:cNvPr id="4" name="Slide Number Placeholder 3"/>
          <p:cNvSpPr>
            <a:spLocks noGrp="1"/>
          </p:cNvSpPr>
          <p:nvPr>
            <p:ph type="sldNum" sz="quarter" idx="5"/>
          </p:nvPr>
        </p:nvSpPr>
        <p:spPr/>
        <p:txBody>
          <a:bodyPr/>
          <a:lstStyle/>
          <a:p>
            <a:fld id="{3976F851-70D0-47D8-BEA6-9BC04DDA7C4E}" type="slidenum">
              <a:rPr lang="en-US" smtClean="0"/>
              <a:t>21</a:t>
            </a:fld>
            <a:endParaRPr lang="en-US"/>
          </a:p>
        </p:txBody>
      </p:sp>
    </p:spTree>
    <p:extLst>
      <p:ext uri="{BB962C8B-B14F-4D97-AF65-F5344CB8AC3E}">
        <p14:creationId xmlns:p14="http://schemas.microsoft.com/office/powerpoint/2010/main" val="363598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vaccine hesitancy come from? </a:t>
            </a:r>
          </a:p>
        </p:txBody>
      </p:sp>
      <p:sp>
        <p:nvSpPr>
          <p:cNvPr id="4" name="Slide Number Placeholder 3"/>
          <p:cNvSpPr>
            <a:spLocks noGrp="1"/>
          </p:cNvSpPr>
          <p:nvPr>
            <p:ph type="sldNum" sz="quarter" idx="10"/>
          </p:nvPr>
        </p:nvSpPr>
        <p:spPr/>
        <p:txBody>
          <a:bodyPr/>
          <a:lstStyle/>
          <a:p>
            <a:fld id="{3976F851-70D0-47D8-BEA6-9BC04DDA7C4E}" type="slidenum">
              <a:rPr lang="en-US" smtClean="0"/>
              <a:t>3</a:t>
            </a:fld>
            <a:endParaRPr lang="en-US"/>
          </a:p>
        </p:txBody>
      </p:sp>
    </p:spTree>
    <p:extLst>
      <p:ext uri="{BB962C8B-B14F-4D97-AF65-F5344CB8AC3E}">
        <p14:creationId xmlns:p14="http://schemas.microsoft.com/office/powerpoint/2010/main" val="1582358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parents choose vaccination. If they decline in one visit, it does not mean they will decline in the next. Keep trying at every office visit – both routine and acute. </a:t>
            </a:r>
          </a:p>
        </p:txBody>
      </p:sp>
      <p:sp>
        <p:nvSpPr>
          <p:cNvPr id="4" name="Slide Number Placeholder 3"/>
          <p:cNvSpPr>
            <a:spLocks noGrp="1"/>
          </p:cNvSpPr>
          <p:nvPr>
            <p:ph type="sldNum" sz="quarter" idx="5"/>
          </p:nvPr>
        </p:nvSpPr>
        <p:spPr/>
        <p:txBody>
          <a:bodyPr/>
          <a:lstStyle/>
          <a:p>
            <a:fld id="{3976F851-70D0-47D8-BEA6-9BC04DDA7C4E}" type="slidenum">
              <a:rPr lang="en-US" smtClean="0"/>
              <a:t>22</a:t>
            </a:fld>
            <a:endParaRPr lang="en-US"/>
          </a:p>
        </p:txBody>
      </p:sp>
    </p:spTree>
    <p:extLst>
      <p:ext uri="{BB962C8B-B14F-4D97-AF65-F5344CB8AC3E}">
        <p14:creationId xmlns:p14="http://schemas.microsoft.com/office/powerpoint/2010/main" val="1609817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tests in school - When answering questions parents may have about vaccines, you are allowed to copy your neighbor. You do not have to come up with all the answers on your own. Several organizations, including the CDC, ACS, AAP and others have created resources to help you make strong vaccination recommendations and respond to HPV vaccine concerns. </a:t>
            </a:r>
          </a:p>
        </p:txBody>
      </p:sp>
      <p:sp>
        <p:nvSpPr>
          <p:cNvPr id="4" name="Slide Number Placeholder 3"/>
          <p:cNvSpPr>
            <a:spLocks noGrp="1"/>
          </p:cNvSpPr>
          <p:nvPr>
            <p:ph type="sldNum" sz="quarter" idx="10"/>
          </p:nvPr>
        </p:nvSpPr>
        <p:spPr/>
        <p:txBody>
          <a:bodyPr/>
          <a:lstStyle/>
          <a:p>
            <a:fld id="{3976F851-70D0-47D8-BEA6-9BC04DDA7C4E}" type="slidenum">
              <a:rPr lang="en-US" smtClean="0"/>
              <a:t>23</a:t>
            </a:fld>
            <a:endParaRPr lang="en-US"/>
          </a:p>
        </p:txBody>
      </p:sp>
    </p:spTree>
    <p:extLst>
      <p:ext uri="{BB962C8B-B14F-4D97-AF65-F5344CB8AC3E}">
        <p14:creationId xmlns:p14="http://schemas.microsoft.com/office/powerpoint/2010/main" val="1124907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When responding to vaccine hesitancy, remember:</a:t>
            </a:r>
          </a:p>
          <a:p>
            <a:pPr marL="342900" indent="-342900">
              <a:buAutoNum type="arabicPeriod"/>
            </a:pPr>
            <a:r>
              <a:rPr lang="en-US" sz="1200" dirty="0"/>
              <a:t>Start with compassion not judgement.</a:t>
            </a:r>
          </a:p>
          <a:p>
            <a:pPr marL="342900" indent="-342900">
              <a:buAutoNum type="arabicPeriod"/>
            </a:pPr>
            <a:r>
              <a:rPr lang="en-US" sz="1200" dirty="0"/>
              <a:t>Use simple facts that address specific concern or question.</a:t>
            </a:r>
          </a:p>
          <a:p>
            <a:pPr marL="342900" indent="-342900">
              <a:buAutoNum type="arabicPeriod"/>
            </a:pPr>
            <a:r>
              <a:rPr lang="en-US" sz="1200" dirty="0"/>
              <a:t>Avoid restating the myth or rumor.</a:t>
            </a:r>
          </a:p>
          <a:p>
            <a:pPr marL="342900" indent="-342900">
              <a:buAutoNum type="arabicPeriod"/>
            </a:pPr>
            <a:r>
              <a:rPr lang="en-US" sz="1200" dirty="0"/>
              <a:t>Share personal experience</a:t>
            </a:r>
          </a:p>
          <a:p>
            <a:pPr marL="342900" indent="-342900">
              <a:buAutoNum type="arabicPeriod"/>
            </a:pPr>
            <a:r>
              <a:rPr lang="en-US" sz="1200" dirty="0"/>
              <a:t>Reinforce vaccination as the norm in your clinic, practice or office.</a:t>
            </a:r>
          </a:p>
          <a:p>
            <a:endParaRPr lang="en-US" dirty="0"/>
          </a:p>
        </p:txBody>
      </p:sp>
      <p:sp>
        <p:nvSpPr>
          <p:cNvPr id="4" name="Slide Number Placeholder 3"/>
          <p:cNvSpPr>
            <a:spLocks noGrp="1"/>
          </p:cNvSpPr>
          <p:nvPr>
            <p:ph type="sldNum" sz="quarter" idx="5"/>
          </p:nvPr>
        </p:nvSpPr>
        <p:spPr/>
        <p:txBody>
          <a:bodyPr/>
          <a:lstStyle/>
          <a:p>
            <a:fld id="{3976F851-70D0-47D8-BEA6-9BC04DDA7C4E}" type="slidenum">
              <a:rPr lang="en-US" smtClean="0"/>
              <a:t>26</a:t>
            </a:fld>
            <a:endParaRPr lang="en-US"/>
          </a:p>
        </p:txBody>
      </p:sp>
    </p:spTree>
    <p:extLst>
      <p:ext uri="{BB962C8B-B14F-4D97-AF65-F5344CB8AC3E}">
        <p14:creationId xmlns:p14="http://schemas.microsoft.com/office/powerpoint/2010/main" val="864825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6F851-70D0-47D8-BEA6-9BC04DDA7C4E}" type="slidenum">
              <a:rPr lang="en-US" smtClean="0"/>
              <a:t>27</a:t>
            </a:fld>
            <a:endParaRPr lang="en-US"/>
          </a:p>
        </p:txBody>
      </p:sp>
    </p:spTree>
    <p:extLst>
      <p:ext uri="{BB962C8B-B14F-4D97-AF65-F5344CB8AC3E}">
        <p14:creationId xmlns:p14="http://schemas.microsoft.com/office/powerpoint/2010/main" val="2210309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6F851-70D0-47D8-BEA6-9BC04DDA7C4E}" type="slidenum">
              <a:rPr lang="en-US" smtClean="0"/>
              <a:t>28</a:t>
            </a:fld>
            <a:endParaRPr lang="en-US"/>
          </a:p>
        </p:txBody>
      </p:sp>
    </p:spTree>
    <p:extLst>
      <p:ext uri="{BB962C8B-B14F-4D97-AF65-F5344CB8AC3E}">
        <p14:creationId xmlns:p14="http://schemas.microsoft.com/office/powerpoint/2010/main" val="328447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there have been declining confidence in all vaccines. I work on the HPV vaccine so I’ve used that as my example here. Parents seem to have a lot of questions about the HPV vaccine or the measles vaccine that they don’t have about Tdap or meningococcal vaccines. Parents might read a scary story on Facebook or the social norm in their community is not strongly supportive of vaccination and they bring those concerns into the clinic for you and your team to address. </a:t>
            </a:r>
          </a:p>
        </p:txBody>
      </p:sp>
      <p:sp>
        <p:nvSpPr>
          <p:cNvPr id="4" name="Slide Number Placeholder 3"/>
          <p:cNvSpPr>
            <a:spLocks noGrp="1"/>
          </p:cNvSpPr>
          <p:nvPr>
            <p:ph type="sldNum" sz="quarter" idx="10"/>
          </p:nvPr>
        </p:nvSpPr>
        <p:spPr/>
        <p:txBody>
          <a:bodyPr/>
          <a:lstStyle/>
          <a:p>
            <a:fld id="{3976F851-70D0-47D8-BEA6-9BC04DDA7C4E}" type="slidenum">
              <a:rPr lang="en-US" smtClean="0"/>
              <a:t>4</a:t>
            </a:fld>
            <a:endParaRPr lang="en-US"/>
          </a:p>
        </p:txBody>
      </p:sp>
    </p:spTree>
    <p:extLst>
      <p:ext uri="{BB962C8B-B14F-4D97-AF65-F5344CB8AC3E}">
        <p14:creationId xmlns:p14="http://schemas.microsoft.com/office/powerpoint/2010/main" val="1838897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 hesitancy, defined as the reluctance or refusal to be vaccinated or to vaccinate your children, has been identified by the World Health Organization as one of the top 10 global health threats of 2019. </a:t>
            </a:r>
          </a:p>
          <a:p>
            <a:endParaRPr lang="en-US" dirty="0"/>
          </a:p>
          <a:p>
            <a:r>
              <a:rPr lang="en-US" dirty="0"/>
              <a:t>People who are militantly anti-vaccine are rare. These are people who are not going to change their minds. They’ve heard the facts and they just don’t care. Those who are skeptical of vaccines are far more common and they are people who may be swayed to accept vaccines. They are fearful, but not closed off. </a:t>
            </a:r>
          </a:p>
          <a:p>
            <a:endParaRPr lang="en-US" dirty="0"/>
          </a:p>
        </p:txBody>
      </p:sp>
      <p:sp>
        <p:nvSpPr>
          <p:cNvPr id="4" name="Slide Number Placeholder 3"/>
          <p:cNvSpPr>
            <a:spLocks noGrp="1"/>
          </p:cNvSpPr>
          <p:nvPr>
            <p:ph type="sldNum" sz="quarter" idx="10"/>
          </p:nvPr>
        </p:nvSpPr>
        <p:spPr/>
        <p:txBody>
          <a:bodyPr/>
          <a:lstStyle/>
          <a:p>
            <a:fld id="{3976F851-70D0-47D8-BEA6-9BC04DDA7C4E}" type="slidenum">
              <a:rPr lang="en-US" smtClean="0"/>
              <a:t>6</a:t>
            </a:fld>
            <a:endParaRPr lang="en-US"/>
          </a:p>
        </p:txBody>
      </p:sp>
    </p:spTree>
    <p:extLst>
      <p:ext uri="{BB962C8B-B14F-4D97-AF65-F5344CB8AC3E}">
        <p14:creationId xmlns:p14="http://schemas.microsoft.com/office/powerpoint/2010/main" val="250221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6F851-70D0-47D8-BEA6-9BC04DDA7C4E}" type="slidenum">
              <a:rPr lang="en-US" smtClean="0"/>
              <a:t>7</a:t>
            </a:fld>
            <a:endParaRPr lang="en-US"/>
          </a:p>
        </p:txBody>
      </p:sp>
    </p:spTree>
    <p:extLst>
      <p:ext uri="{BB962C8B-B14F-4D97-AF65-F5344CB8AC3E}">
        <p14:creationId xmlns:p14="http://schemas.microsoft.com/office/powerpoint/2010/main" val="301925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your parents will accept vaccines easily. The number one thing you can do to make vaccination the default decision is make a strong vaccine recommendation. Pediatricians have some of the greatest influence over whether or not a parent chooses to vaccinate. </a:t>
            </a:r>
          </a:p>
        </p:txBody>
      </p:sp>
      <p:sp>
        <p:nvSpPr>
          <p:cNvPr id="4" name="Slide Number Placeholder 3"/>
          <p:cNvSpPr>
            <a:spLocks noGrp="1"/>
          </p:cNvSpPr>
          <p:nvPr>
            <p:ph type="sldNum" sz="quarter" idx="10"/>
          </p:nvPr>
        </p:nvSpPr>
        <p:spPr/>
        <p:txBody>
          <a:bodyPr/>
          <a:lstStyle/>
          <a:p>
            <a:fld id="{3976F851-70D0-47D8-BEA6-9BC04DDA7C4E}" type="slidenum">
              <a:rPr lang="en-US" smtClean="0"/>
              <a:t>8</a:t>
            </a:fld>
            <a:endParaRPr lang="en-US"/>
          </a:p>
        </p:txBody>
      </p:sp>
    </p:spTree>
    <p:extLst>
      <p:ext uri="{BB962C8B-B14F-4D97-AF65-F5344CB8AC3E}">
        <p14:creationId xmlns:p14="http://schemas.microsoft.com/office/powerpoint/2010/main" val="3124134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b="1" dirty="0">
                <a:ea typeface="ＭＳ Ｐゴシック" panose="020B0600070205080204" pitchFamily="34" charset="-128"/>
              </a:rPr>
              <a:t>MAKE A PRESUMPTIVE RECOMMENDATION:</a:t>
            </a:r>
          </a:p>
          <a:p>
            <a:pPr marL="0" indent="0">
              <a:buFont typeface="Arial" panose="020B0604020202020204" pitchFamily="34" charset="0"/>
              <a:buNone/>
            </a:pPr>
            <a:endParaRPr lang="en-US" altLang="en-US" dirty="0">
              <a:ea typeface="ＭＳ Ｐゴシック" panose="020B0600070205080204" pitchFamily="34" charset="-128"/>
            </a:endParaRPr>
          </a:p>
          <a:p>
            <a:pPr marL="171450" indent="-171450">
              <a:buFont typeface="Arial" panose="020B0604020202020204" pitchFamily="34" charset="0"/>
              <a:buChar char="•"/>
            </a:pPr>
            <a:r>
              <a:rPr lang="en-US" altLang="en-US" dirty="0">
                <a:ea typeface="ＭＳ Ｐゴシック" panose="020B0600070205080204" pitchFamily="34" charset="-128"/>
              </a:rPr>
              <a:t>Your recommendation is powerful. Clinician recommendation is the number one reason parents choose to vaccinate their children.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 Studies show that presumptive statements—which are brief statements that assume parents are ready to vaccinate-- are more effective in improving HPV vaccination coverage than conversing with parents in an open-ended discussion.</a:t>
            </a:r>
          </a:p>
          <a:p>
            <a:endParaRPr lang="en-US" altLang="en-US" dirty="0">
              <a:ea typeface="ＭＳ Ｐゴシック" panose="020B0600070205080204" pitchFamily="34" charset="-128"/>
            </a:endParaRPr>
          </a:p>
          <a:p>
            <a:pPr marL="171450" indent="-171450">
              <a:buFont typeface="Arial" panose="020B0604020202020204" pitchFamily="34" charset="0"/>
              <a:buChar char="•"/>
            </a:pPr>
            <a:r>
              <a:rPr lang="en-US" altLang="en-US" dirty="0">
                <a:ea typeface="ＭＳ Ｐゴシック" panose="020B0600070205080204" pitchFamily="34" charset="-128"/>
              </a:rPr>
              <a:t>CDC encourages use of a bundled approach by recommending the HPV vaccine in the same way and on the same day that you recommend other adolescent vaccines. </a:t>
            </a:r>
          </a:p>
          <a:p>
            <a:endParaRPr lang="en-US" altLang="en-US" dirty="0">
              <a:ea typeface="ＭＳ Ｐゴシック" panose="020B0600070205080204" pitchFamily="34" charset="-128"/>
            </a:endParaRPr>
          </a:p>
          <a:p>
            <a:pPr marL="171450" indent="-171450">
              <a:buFont typeface="Arial" panose="020B0604020202020204" pitchFamily="34" charset="0"/>
              <a:buChar char="•"/>
            </a:pPr>
            <a:r>
              <a:rPr lang="en-US" altLang="en-US" i="1" dirty="0">
                <a:ea typeface="ＭＳ Ｐゴシック" panose="020B0600070205080204" pitchFamily="34" charset="-128"/>
              </a:rPr>
              <a:t>What does this sound like?</a:t>
            </a:r>
          </a:p>
          <a:p>
            <a:r>
              <a:rPr lang="en-US" altLang="en-US" dirty="0">
                <a:ea typeface="ＭＳ Ｐゴシック" panose="020B0600070205080204" pitchFamily="34" charset="-128"/>
              </a:rPr>
              <a:t>EXAMPLE:   “Now that your son/daughter is 11, he/she is due for vaccinations to help protect against meningitis, HPV cancers,</a:t>
            </a:r>
          </a:p>
          <a:p>
            <a:r>
              <a:rPr lang="en-US" altLang="en-US" dirty="0">
                <a:ea typeface="ＭＳ Ｐゴシック" panose="020B0600070205080204" pitchFamily="34" charset="-128"/>
              </a:rPr>
              <a:t>pertussis, and flu. We’ll give those shot </a:t>
            </a:r>
            <a:r>
              <a:rPr lang="en-US" altLang="en-US" dirty="0" err="1">
                <a:ea typeface="ＭＳ Ｐゴシック" panose="020B0600070205080204" pitchFamily="34" charset="-128"/>
              </a:rPr>
              <a:t>sduring</a:t>
            </a:r>
            <a:r>
              <a:rPr lang="en-US" altLang="en-US" dirty="0">
                <a:ea typeface="ＭＳ Ｐゴシック" panose="020B0600070205080204" pitchFamily="34" charset="-128"/>
              </a:rPr>
              <a:t> today’s visit.”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 Research shows that parents place just as much value on the HPV vaccine as on other adolescent vaccines. They give the HPV vaccine a value of 9+ out of 10—the same value they give to vaccines that protect against meningitis, hepatitis, pertussis, and influenza.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DD9BF-5862-46FE-9503-BA7ABD3FFE62}"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66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shown a specific tactic, called the announcement approach or presumptive approach, works best to increase HPV vaccine acceptance. You announce that the child is due for 3 recommended vaccines. If the parent is hesitant, ask them what their specific concern is. This is more effective than trying to preemptively address any and all possible concerns. Ease their main concern and again strongly recommend the vaccines. </a:t>
            </a:r>
          </a:p>
          <a:p>
            <a:endParaRPr lang="en-US" dirty="0"/>
          </a:p>
          <a:p>
            <a:r>
              <a:rPr lang="en-US" dirty="0"/>
              <a:t>This approach can be used to recommend other vaccines as well. </a:t>
            </a:r>
          </a:p>
        </p:txBody>
      </p:sp>
      <p:sp>
        <p:nvSpPr>
          <p:cNvPr id="4" name="Slide Number Placeholder 3"/>
          <p:cNvSpPr>
            <a:spLocks noGrp="1"/>
          </p:cNvSpPr>
          <p:nvPr>
            <p:ph type="sldNum" sz="quarter" idx="10"/>
          </p:nvPr>
        </p:nvSpPr>
        <p:spPr/>
        <p:txBody>
          <a:bodyPr/>
          <a:lstStyle/>
          <a:p>
            <a:fld id="{3976F851-70D0-47D8-BEA6-9BC04DDA7C4E}" type="slidenum">
              <a:rPr lang="en-US" smtClean="0"/>
              <a:t>10</a:t>
            </a:fld>
            <a:endParaRPr lang="en-US"/>
          </a:p>
        </p:txBody>
      </p:sp>
    </p:spTree>
    <p:extLst>
      <p:ext uri="{BB962C8B-B14F-4D97-AF65-F5344CB8AC3E}">
        <p14:creationId xmlns:p14="http://schemas.microsoft.com/office/powerpoint/2010/main" val="318282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parents have concerns about the HPV vaccine that they don’t have about other vaccines. The CDC has developed a video series called “How I Recommend” highlighting clinicians as they explain how they are achieving high HPV vaccination rates and effectively addressing HPV vaccination questions in their practice. They can be found on the CDC website by searching for #</a:t>
            </a:r>
            <a:r>
              <a:rPr lang="en-US" dirty="0" err="1"/>
              <a:t>howirecommend</a:t>
            </a:r>
            <a:endParaRPr lang="en-US" dirty="0"/>
          </a:p>
          <a:p>
            <a:endParaRPr lang="en-US" dirty="0"/>
          </a:p>
        </p:txBody>
      </p:sp>
      <p:sp>
        <p:nvSpPr>
          <p:cNvPr id="4" name="Slide Number Placeholder 3"/>
          <p:cNvSpPr>
            <a:spLocks noGrp="1"/>
          </p:cNvSpPr>
          <p:nvPr>
            <p:ph type="sldNum" sz="quarter" idx="5"/>
          </p:nvPr>
        </p:nvSpPr>
        <p:spPr/>
        <p:txBody>
          <a:bodyPr/>
          <a:lstStyle/>
          <a:p>
            <a:fld id="{3976F851-70D0-47D8-BEA6-9BC04DDA7C4E}" type="slidenum">
              <a:rPr lang="en-US" smtClean="0"/>
              <a:t>11</a:t>
            </a:fld>
            <a:endParaRPr lang="en-US"/>
          </a:p>
        </p:txBody>
      </p:sp>
    </p:spTree>
    <p:extLst>
      <p:ext uri="{BB962C8B-B14F-4D97-AF65-F5344CB8AC3E}">
        <p14:creationId xmlns:p14="http://schemas.microsoft.com/office/powerpoint/2010/main" val="276260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2C80-3754-4933-A465-9060F721B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C199E0-80F7-4319-8B5E-C2090AD16C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77D0D0-F2E8-4E5E-AAAC-EF9F26510717}"/>
              </a:ext>
            </a:extLst>
          </p:cNvPr>
          <p:cNvSpPr>
            <a:spLocks noGrp="1"/>
          </p:cNvSpPr>
          <p:nvPr>
            <p:ph type="dt" sz="half" idx="10"/>
          </p:nvPr>
        </p:nvSpPr>
        <p:spPr/>
        <p:txBody>
          <a:bodyPr/>
          <a:lstStyle/>
          <a:p>
            <a:fld id="{8138ACEC-16F4-4B77-AF20-D5B852F12C48}" type="datetimeFigureOut">
              <a:rPr lang="en-US" smtClean="0"/>
              <a:t>8/17/2020</a:t>
            </a:fld>
            <a:endParaRPr lang="en-US"/>
          </a:p>
        </p:txBody>
      </p:sp>
      <p:sp>
        <p:nvSpPr>
          <p:cNvPr id="5" name="Footer Placeholder 4">
            <a:extLst>
              <a:ext uri="{FF2B5EF4-FFF2-40B4-BE49-F238E27FC236}">
                <a16:creationId xmlns:a16="http://schemas.microsoft.com/office/drawing/2014/main" id="{2424636D-3B92-4C7D-94F2-E5BCA45D8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09D02-134E-4B3F-8A51-7B628BD16496}"/>
              </a:ext>
            </a:extLst>
          </p:cNvPr>
          <p:cNvSpPr>
            <a:spLocks noGrp="1"/>
          </p:cNvSpPr>
          <p:nvPr>
            <p:ph type="sldNum" sz="quarter" idx="12"/>
          </p:nvPr>
        </p:nvSpPr>
        <p:spPr/>
        <p:txBody>
          <a:bodyPr/>
          <a:lstStyle/>
          <a:p>
            <a:fld id="{567A083F-B83C-4532-AE58-5A9C2D9124DD}" type="slidenum">
              <a:rPr lang="en-US" smtClean="0"/>
              <a:t>‹#›</a:t>
            </a:fld>
            <a:endParaRPr lang="en-US"/>
          </a:p>
        </p:txBody>
      </p:sp>
    </p:spTree>
    <p:extLst>
      <p:ext uri="{BB962C8B-B14F-4D97-AF65-F5344CB8AC3E}">
        <p14:creationId xmlns:p14="http://schemas.microsoft.com/office/powerpoint/2010/main" val="375643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3ED0-161A-478D-BB43-655B6BF47E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BCD140-74D0-4AB3-9050-14D707D9F8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B4071-4A09-40B6-9827-332F4A2628E8}"/>
              </a:ext>
            </a:extLst>
          </p:cNvPr>
          <p:cNvSpPr>
            <a:spLocks noGrp="1"/>
          </p:cNvSpPr>
          <p:nvPr>
            <p:ph type="dt" sz="half" idx="10"/>
          </p:nvPr>
        </p:nvSpPr>
        <p:spPr/>
        <p:txBody>
          <a:bodyPr/>
          <a:lstStyle/>
          <a:p>
            <a:fld id="{8138ACEC-16F4-4B77-AF20-D5B852F12C48}" type="datetimeFigureOut">
              <a:rPr lang="en-US" smtClean="0"/>
              <a:t>8/17/2020</a:t>
            </a:fld>
            <a:endParaRPr lang="en-US"/>
          </a:p>
        </p:txBody>
      </p:sp>
      <p:sp>
        <p:nvSpPr>
          <p:cNvPr id="5" name="Footer Placeholder 4">
            <a:extLst>
              <a:ext uri="{FF2B5EF4-FFF2-40B4-BE49-F238E27FC236}">
                <a16:creationId xmlns:a16="http://schemas.microsoft.com/office/drawing/2014/main" id="{5F1E2CD8-531D-4FFC-BC87-968F0F900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E391C-7661-47CB-8807-510D8BCA2064}"/>
              </a:ext>
            </a:extLst>
          </p:cNvPr>
          <p:cNvSpPr>
            <a:spLocks noGrp="1"/>
          </p:cNvSpPr>
          <p:nvPr>
            <p:ph type="sldNum" sz="quarter" idx="12"/>
          </p:nvPr>
        </p:nvSpPr>
        <p:spPr/>
        <p:txBody>
          <a:bodyPr/>
          <a:lstStyle/>
          <a:p>
            <a:fld id="{567A083F-B83C-4532-AE58-5A9C2D9124DD}" type="slidenum">
              <a:rPr lang="en-US" smtClean="0"/>
              <a:t>‹#›</a:t>
            </a:fld>
            <a:endParaRPr lang="en-US"/>
          </a:p>
        </p:txBody>
      </p:sp>
    </p:spTree>
    <p:extLst>
      <p:ext uri="{BB962C8B-B14F-4D97-AF65-F5344CB8AC3E}">
        <p14:creationId xmlns:p14="http://schemas.microsoft.com/office/powerpoint/2010/main" val="407835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865AB0-5638-4062-8B19-BFA751C518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347B53-A070-4C16-A005-82B8ABDF0C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51005-94E6-424A-B5F0-6F592AC203C4}"/>
              </a:ext>
            </a:extLst>
          </p:cNvPr>
          <p:cNvSpPr>
            <a:spLocks noGrp="1"/>
          </p:cNvSpPr>
          <p:nvPr>
            <p:ph type="dt" sz="half" idx="10"/>
          </p:nvPr>
        </p:nvSpPr>
        <p:spPr/>
        <p:txBody>
          <a:bodyPr/>
          <a:lstStyle/>
          <a:p>
            <a:fld id="{8138ACEC-16F4-4B77-AF20-D5B852F12C48}" type="datetimeFigureOut">
              <a:rPr lang="en-US" smtClean="0"/>
              <a:t>8/17/2020</a:t>
            </a:fld>
            <a:endParaRPr lang="en-US"/>
          </a:p>
        </p:txBody>
      </p:sp>
      <p:sp>
        <p:nvSpPr>
          <p:cNvPr id="5" name="Footer Placeholder 4">
            <a:extLst>
              <a:ext uri="{FF2B5EF4-FFF2-40B4-BE49-F238E27FC236}">
                <a16:creationId xmlns:a16="http://schemas.microsoft.com/office/drawing/2014/main" id="{5463DF6A-D8DD-45A8-92F2-6E117D0F5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66505-DF63-4036-99A5-91D5FDB49ECC}"/>
              </a:ext>
            </a:extLst>
          </p:cNvPr>
          <p:cNvSpPr>
            <a:spLocks noGrp="1"/>
          </p:cNvSpPr>
          <p:nvPr>
            <p:ph type="sldNum" sz="quarter" idx="12"/>
          </p:nvPr>
        </p:nvSpPr>
        <p:spPr/>
        <p:txBody>
          <a:bodyPr/>
          <a:lstStyle/>
          <a:p>
            <a:fld id="{567A083F-B83C-4532-AE58-5A9C2D9124DD}" type="slidenum">
              <a:rPr lang="en-US" smtClean="0"/>
              <a:t>‹#›</a:t>
            </a:fld>
            <a:endParaRPr lang="en-US"/>
          </a:p>
        </p:txBody>
      </p:sp>
    </p:spTree>
    <p:extLst>
      <p:ext uri="{BB962C8B-B14F-4D97-AF65-F5344CB8AC3E}">
        <p14:creationId xmlns:p14="http://schemas.microsoft.com/office/powerpoint/2010/main" val="2118748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6A35A3-A63A-7A47-AFDD-8C9F724D7AE6}"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CC35F-BA78-AD46-B609-1D460F9E57A7}" type="slidenum">
              <a:rPr lang="en-US" smtClean="0"/>
              <a:t>‹#›</a:t>
            </a:fld>
            <a:endParaRPr lang="en-US" dirty="0"/>
          </a:p>
        </p:txBody>
      </p:sp>
    </p:spTree>
    <p:extLst>
      <p:ext uri="{BB962C8B-B14F-4D97-AF65-F5344CB8AC3E}">
        <p14:creationId xmlns:p14="http://schemas.microsoft.com/office/powerpoint/2010/main" val="212528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1">
                <a:latin typeface="FrutigerBold"/>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utigerLight"/>
              </a:defRPr>
            </a:lvl1pPr>
            <a:lvl2pPr>
              <a:defRPr>
                <a:latin typeface="FrutigerLight"/>
              </a:defRPr>
            </a:lvl2pPr>
            <a:lvl3pPr>
              <a:defRPr>
                <a:latin typeface="FrutigerLight"/>
              </a:defRPr>
            </a:lvl3pPr>
            <a:lvl4pPr>
              <a:defRPr>
                <a:latin typeface="FrutigerLight"/>
              </a:defRPr>
            </a:lvl4pPr>
            <a:lvl5pPr>
              <a:defRPr>
                <a:latin typeface="Frutiger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6A35A3-A63A-7A47-AFDD-8C9F724D7AE6}"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CC35F-BA78-AD46-B609-1D460F9E57A7}" type="slidenum">
              <a:rPr lang="en-US" smtClean="0"/>
              <a:t>‹#›</a:t>
            </a:fld>
            <a:endParaRPr lang="en-US" dirty="0"/>
          </a:p>
        </p:txBody>
      </p:sp>
    </p:spTree>
    <p:extLst>
      <p:ext uri="{BB962C8B-B14F-4D97-AF65-F5344CB8AC3E}">
        <p14:creationId xmlns:p14="http://schemas.microsoft.com/office/powerpoint/2010/main" val="157454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6A35A3-A63A-7A47-AFDD-8C9F724D7AE6}"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CC35F-BA78-AD46-B609-1D460F9E57A7}" type="slidenum">
              <a:rPr lang="en-US" smtClean="0"/>
              <a:t>‹#›</a:t>
            </a:fld>
            <a:endParaRPr lang="en-US" dirty="0"/>
          </a:p>
        </p:txBody>
      </p:sp>
    </p:spTree>
    <p:extLst>
      <p:ext uri="{BB962C8B-B14F-4D97-AF65-F5344CB8AC3E}">
        <p14:creationId xmlns:p14="http://schemas.microsoft.com/office/powerpoint/2010/main" val="3471074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6A35A3-A63A-7A47-AFDD-8C9F724D7AE6}" type="datetimeFigureOut">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CC35F-BA78-AD46-B609-1D460F9E57A7}" type="slidenum">
              <a:rPr lang="en-US" smtClean="0"/>
              <a:t>‹#›</a:t>
            </a:fld>
            <a:endParaRPr lang="en-US" dirty="0"/>
          </a:p>
        </p:txBody>
      </p:sp>
    </p:spTree>
    <p:extLst>
      <p:ext uri="{BB962C8B-B14F-4D97-AF65-F5344CB8AC3E}">
        <p14:creationId xmlns:p14="http://schemas.microsoft.com/office/powerpoint/2010/main" val="95159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74307" y="1535113"/>
            <a:ext cx="46874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74306" y="2174875"/>
            <a:ext cx="468740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99682" y="1535113"/>
            <a:ext cx="48827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99682" y="2174875"/>
            <a:ext cx="48827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96A35A3-A63A-7A47-AFDD-8C9F724D7AE6}" type="datetimeFigureOut">
              <a:rPr lang="en-US" smtClean="0"/>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5CC35F-BA78-AD46-B609-1D460F9E57A7}" type="slidenum">
              <a:rPr lang="en-US" smtClean="0"/>
              <a:t>‹#›</a:t>
            </a:fld>
            <a:endParaRPr lang="en-US" dirty="0"/>
          </a:p>
        </p:txBody>
      </p:sp>
    </p:spTree>
    <p:extLst>
      <p:ext uri="{BB962C8B-B14F-4D97-AF65-F5344CB8AC3E}">
        <p14:creationId xmlns:p14="http://schemas.microsoft.com/office/powerpoint/2010/main" val="3243436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781" y="274638"/>
            <a:ext cx="11398929" cy="1143000"/>
          </a:xfrm>
        </p:spPr>
        <p:txBody>
          <a:bodyPr/>
          <a:lstStyle>
            <a:lvl1pPr>
              <a:defRPr>
                <a:latin typeface="FrutigerBold"/>
              </a:defRPr>
            </a:lvl1pPr>
          </a:lstStyle>
          <a:p>
            <a:r>
              <a:rPr lang="en-US" dirty="0"/>
              <a:t>Click to edit Master title style</a:t>
            </a:r>
          </a:p>
        </p:txBody>
      </p:sp>
      <p:sp>
        <p:nvSpPr>
          <p:cNvPr id="3" name="Date Placeholder 2"/>
          <p:cNvSpPr>
            <a:spLocks noGrp="1"/>
          </p:cNvSpPr>
          <p:nvPr>
            <p:ph type="dt" sz="half" idx="10"/>
          </p:nvPr>
        </p:nvSpPr>
        <p:spPr/>
        <p:txBody>
          <a:bodyPr/>
          <a:lstStyle/>
          <a:p>
            <a:fld id="{096A35A3-A63A-7A47-AFDD-8C9F724D7AE6}" type="datetimeFigureOut">
              <a:rPr lang="en-US" smtClean="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5CC35F-BA78-AD46-B609-1D460F9E57A7}" type="slidenum">
              <a:rPr lang="en-US" smtClean="0"/>
              <a:t>‹#›</a:t>
            </a:fld>
            <a:endParaRPr lang="en-US" dirty="0"/>
          </a:p>
        </p:txBody>
      </p:sp>
    </p:spTree>
    <p:extLst>
      <p:ext uri="{BB962C8B-B14F-4D97-AF65-F5344CB8AC3E}">
        <p14:creationId xmlns:p14="http://schemas.microsoft.com/office/powerpoint/2010/main" val="2163359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A35A3-A63A-7A47-AFDD-8C9F724D7AE6}" type="datetimeFigureOut">
              <a:rPr lang="en-US" smtClean="0"/>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5CC35F-BA78-AD46-B609-1D460F9E57A7}" type="slidenum">
              <a:rPr lang="en-US" smtClean="0"/>
              <a:t>‹#›</a:t>
            </a:fld>
            <a:endParaRPr lang="en-US" dirty="0"/>
          </a:p>
        </p:txBody>
      </p:sp>
    </p:spTree>
    <p:extLst>
      <p:ext uri="{BB962C8B-B14F-4D97-AF65-F5344CB8AC3E}">
        <p14:creationId xmlns:p14="http://schemas.microsoft.com/office/powerpoint/2010/main" val="1177720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6A35A3-A63A-7A47-AFDD-8C9F724D7AE6}" type="datetimeFigureOut">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CC35F-BA78-AD46-B609-1D460F9E57A7}" type="slidenum">
              <a:rPr lang="en-US" smtClean="0"/>
              <a:t>‹#›</a:t>
            </a:fld>
            <a:endParaRPr lang="en-US" dirty="0"/>
          </a:p>
        </p:txBody>
      </p:sp>
    </p:spTree>
    <p:extLst>
      <p:ext uri="{BB962C8B-B14F-4D97-AF65-F5344CB8AC3E}">
        <p14:creationId xmlns:p14="http://schemas.microsoft.com/office/powerpoint/2010/main" val="70725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361F-C9E7-4E15-B457-2858115DC0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86EF9-6FB5-4613-B050-9352464F9F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CCD2B-B05A-4793-8081-E09398DA9825}"/>
              </a:ext>
            </a:extLst>
          </p:cNvPr>
          <p:cNvSpPr>
            <a:spLocks noGrp="1"/>
          </p:cNvSpPr>
          <p:nvPr>
            <p:ph type="dt" sz="half" idx="10"/>
          </p:nvPr>
        </p:nvSpPr>
        <p:spPr/>
        <p:txBody>
          <a:bodyPr/>
          <a:lstStyle/>
          <a:p>
            <a:fld id="{8138ACEC-16F4-4B77-AF20-D5B852F12C48}" type="datetimeFigureOut">
              <a:rPr lang="en-US" smtClean="0"/>
              <a:t>8/17/2020</a:t>
            </a:fld>
            <a:endParaRPr lang="en-US"/>
          </a:p>
        </p:txBody>
      </p:sp>
      <p:sp>
        <p:nvSpPr>
          <p:cNvPr id="5" name="Footer Placeholder 4">
            <a:extLst>
              <a:ext uri="{FF2B5EF4-FFF2-40B4-BE49-F238E27FC236}">
                <a16:creationId xmlns:a16="http://schemas.microsoft.com/office/drawing/2014/main" id="{F02718E4-0938-44E7-9F94-DE8510817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EDF54-AB90-4A62-A1A8-158F9960B46B}"/>
              </a:ext>
            </a:extLst>
          </p:cNvPr>
          <p:cNvSpPr>
            <a:spLocks noGrp="1"/>
          </p:cNvSpPr>
          <p:nvPr>
            <p:ph type="sldNum" sz="quarter" idx="12"/>
          </p:nvPr>
        </p:nvSpPr>
        <p:spPr/>
        <p:txBody>
          <a:bodyPr/>
          <a:lstStyle/>
          <a:p>
            <a:fld id="{567A083F-B83C-4532-AE58-5A9C2D9124DD}" type="slidenum">
              <a:rPr lang="en-US" smtClean="0"/>
              <a:t>‹#›</a:t>
            </a:fld>
            <a:endParaRPr lang="en-US"/>
          </a:p>
        </p:txBody>
      </p:sp>
    </p:spTree>
    <p:extLst>
      <p:ext uri="{BB962C8B-B14F-4D97-AF65-F5344CB8AC3E}">
        <p14:creationId xmlns:p14="http://schemas.microsoft.com/office/powerpoint/2010/main" val="2083502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6A35A3-A63A-7A47-AFDD-8C9F724D7AE6}" type="datetimeFigureOut">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CC35F-BA78-AD46-B609-1D460F9E57A7}" type="slidenum">
              <a:rPr lang="en-US" smtClean="0"/>
              <a:t>‹#›</a:t>
            </a:fld>
            <a:endParaRPr lang="en-US" dirty="0"/>
          </a:p>
        </p:txBody>
      </p:sp>
    </p:spTree>
    <p:extLst>
      <p:ext uri="{BB962C8B-B14F-4D97-AF65-F5344CB8AC3E}">
        <p14:creationId xmlns:p14="http://schemas.microsoft.com/office/powerpoint/2010/main" val="3183768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A35A3-A63A-7A47-AFDD-8C9F724D7AE6}"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CC35F-BA78-AD46-B609-1D460F9E57A7}" type="slidenum">
              <a:rPr lang="en-US" smtClean="0"/>
              <a:t>‹#›</a:t>
            </a:fld>
            <a:endParaRPr lang="en-US" dirty="0"/>
          </a:p>
        </p:txBody>
      </p:sp>
    </p:spTree>
    <p:extLst>
      <p:ext uri="{BB962C8B-B14F-4D97-AF65-F5344CB8AC3E}">
        <p14:creationId xmlns:p14="http://schemas.microsoft.com/office/powerpoint/2010/main" val="2714225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A35A3-A63A-7A47-AFDD-8C9F724D7AE6}"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CC35F-BA78-AD46-B609-1D460F9E57A7}" type="slidenum">
              <a:rPr lang="en-US" smtClean="0"/>
              <a:t>‹#›</a:t>
            </a:fld>
            <a:endParaRPr lang="en-US" dirty="0"/>
          </a:p>
        </p:txBody>
      </p:sp>
    </p:spTree>
    <p:extLst>
      <p:ext uri="{BB962C8B-B14F-4D97-AF65-F5344CB8AC3E}">
        <p14:creationId xmlns:p14="http://schemas.microsoft.com/office/powerpoint/2010/main" val="1884132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DATA SLIDE_O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2"/>
          </p:nvPr>
        </p:nvSpPr>
        <p:spPr>
          <a:xfrm>
            <a:off x="609600" y="1554480"/>
            <a:ext cx="10972800" cy="4620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609600" y="6281586"/>
            <a:ext cx="10972800" cy="455612"/>
          </a:xfrm>
        </p:spPr>
        <p:txBody>
          <a:bodyPr anchor="b"/>
          <a:lstStyle>
            <a:lvl1pPr marL="0" indent="0">
              <a:spcBef>
                <a:spcPts val="0"/>
              </a:spcBef>
              <a:buNone/>
              <a:defRPr sz="788">
                <a:solidFill>
                  <a:schemeClr val="tx2">
                    <a:lumMod val="50000"/>
                  </a:schemeClr>
                </a:solidFill>
              </a:defRPr>
            </a:lvl1pPr>
            <a:lvl2pPr marL="137157" indent="0">
              <a:buNone/>
              <a:defRPr sz="619">
                <a:solidFill>
                  <a:schemeClr val="tx2">
                    <a:lumMod val="50000"/>
                  </a:schemeClr>
                </a:solidFill>
              </a:defRPr>
            </a:lvl2pPr>
            <a:lvl3pPr marL="274313" indent="0">
              <a:buNone/>
              <a:defRPr sz="619">
                <a:solidFill>
                  <a:schemeClr val="tx2">
                    <a:lumMod val="50000"/>
                  </a:schemeClr>
                </a:solidFill>
              </a:defRPr>
            </a:lvl3pPr>
            <a:lvl4pPr marL="411470" indent="0">
              <a:buNone/>
              <a:defRPr sz="619">
                <a:solidFill>
                  <a:schemeClr val="tx2">
                    <a:lumMod val="50000"/>
                  </a:schemeClr>
                </a:solidFill>
              </a:defRPr>
            </a:lvl4pPr>
            <a:lvl5pPr marL="548627" indent="0">
              <a:buNone/>
              <a:defRPr sz="619">
                <a:solidFill>
                  <a:schemeClr val="tx2">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404290472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21" name="Picture Placeholder 13"/>
          <p:cNvSpPr>
            <a:spLocks noGrp="1" noChangeAspect="1"/>
          </p:cNvSpPr>
          <p:nvPr>
            <p:ph type="pic" sz="quarter" idx="20" hasCustomPrompt="1"/>
          </p:nvPr>
        </p:nvSpPr>
        <p:spPr>
          <a:xfrm>
            <a:off x="5149794" y="1415038"/>
            <a:ext cx="1895589" cy="1893888"/>
          </a:xfrm>
          <a:prstGeom prst="ellipse">
            <a:avLst/>
          </a:prstGeom>
        </p:spPr>
        <p:txBody>
          <a:bodyPr>
            <a:noAutofit/>
          </a:bodyPr>
          <a:lstStyle>
            <a:lvl1pPr marL="0" indent="0">
              <a:lnSpc>
                <a:spcPct val="130000"/>
              </a:lnSpc>
              <a:buNone/>
              <a:defRPr sz="900" baseline="0"/>
            </a:lvl1pPr>
          </a:lstStyle>
          <a:p>
            <a:r>
              <a:rPr lang="en-US" dirty="0"/>
              <a:t>Drag  Your Picture Here</a:t>
            </a:r>
          </a:p>
        </p:txBody>
      </p:sp>
    </p:spTree>
    <p:extLst>
      <p:ext uri="{BB962C8B-B14F-4D97-AF65-F5344CB8AC3E}">
        <p14:creationId xmlns:p14="http://schemas.microsoft.com/office/powerpoint/2010/main" val="110960706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6899-3891-430A-8D53-6C8353952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5C61F8-22CF-4688-9615-107131DBDC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1464E9-1555-4E4C-AFAA-66801F7BC1ED}"/>
              </a:ext>
            </a:extLst>
          </p:cNvPr>
          <p:cNvSpPr>
            <a:spLocks noGrp="1"/>
          </p:cNvSpPr>
          <p:nvPr>
            <p:ph type="dt" sz="half" idx="10"/>
          </p:nvPr>
        </p:nvSpPr>
        <p:spPr/>
        <p:txBody>
          <a:bodyPr/>
          <a:lstStyle/>
          <a:p>
            <a:fld id="{8138ACEC-16F4-4B77-AF20-D5B852F12C48}" type="datetimeFigureOut">
              <a:rPr lang="en-US" smtClean="0"/>
              <a:t>8/17/2020</a:t>
            </a:fld>
            <a:endParaRPr lang="en-US"/>
          </a:p>
        </p:txBody>
      </p:sp>
      <p:sp>
        <p:nvSpPr>
          <p:cNvPr id="5" name="Footer Placeholder 4">
            <a:extLst>
              <a:ext uri="{FF2B5EF4-FFF2-40B4-BE49-F238E27FC236}">
                <a16:creationId xmlns:a16="http://schemas.microsoft.com/office/drawing/2014/main" id="{4BEFD9C0-DF64-4D60-A790-74656E623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846BF-E948-4577-8051-D0379CABEB94}"/>
              </a:ext>
            </a:extLst>
          </p:cNvPr>
          <p:cNvSpPr>
            <a:spLocks noGrp="1"/>
          </p:cNvSpPr>
          <p:nvPr>
            <p:ph type="sldNum" sz="quarter" idx="12"/>
          </p:nvPr>
        </p:nvSpPr>
        <p:spPr/>
        <p:txBody>
          <a:bodyPr/>
          <a:lstStyle/>
          <a:p>
            <a:fld id="{567A083F-B83C-4532-AE58-5A9C2D9124DD}" type="slidenum">
              <a:rPr lang="en-US" smtClean="0"/>
              <a:t>‹#›</a:t>
            </a:fld>
            <a:endParaRPr lang="en-US"/>
          </a:p>
        </p:txBody>
      </p:sp>
    </p:spTree>
    <p:extLst>
      <p:ext uri="{BB962C8B-B14F-4D97-AF65-F5344CB8AC3E}">
        <p14:creationId xmlns:p14="http://schemas.microsoft.com/office/powerpoint/2010/main" val="220052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ACF1-17A7-4F70-AFEE-738D58CE1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A609C7-03E5-4859-B8CB-61C67F2CA0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D2C25C-0A01-43CE-8376-19FF74EE1C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C11BF5-4E5A-46C0-8139-FE1FA283FF2B}"/>
              </a:ext>
            </a:extLst>
          </p:cNvPr>
          <p:cNvSpPr>
            <a:spLocks noGrp="1"/>
          </p:cNvSpPr>
          <p:nvPr>
            <p:ph type="dt" sz="half" idx="10"/>
          </p:nvPr>
        </p:nvSpPr>
        <p:spPr/>
        <p:txBody>
          <a:bodyPr/>
          <a:lstStyle/>
          <a:p>
            <a:fld id="{8138ACEC-16F4-4B77-AF20-D5B852F12C48}" type="datetimeFigureOut">
              <a:rPr lang="en-US" smtClean="0"/>
              <a:t>8/17/2020</a:t>
            </a:fld>
            <a:endParaRPr lang="en-US"/>
          </a:p>
        </p:txBody>
      </p:sp>
      <p:sp>
        <p:nvSpPr>
          <p:cNvPr id="6" name="Footer Placeholder 5">
            <a:extLst>
              <a:ext uri="{FF2B5EF4-FFF2-40B4-BE49-F238E27FC236}">
                <a16:creationId xmlns:a16="http://schemas.microsoft.com/office/drawing/2014/main" id="{3BE807F4-D513-465D-AD62-3AE63C329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9E9698-52FF-4BDF-9464-E58C5B602AF4}"/>
              </a:ext>
            </a:extLst>
          </p:cNvPr>
          <p:cNvSpPr>
            <a:spLocks noGrp="1"/>
          </p:cNvSpPr>
          <p:nvPr>
            <p:ph type="sldNum" sz="quarter" idx="12"/>
          </p:nvPr>
        </p:nvSpPr>
        <p:spPr/>
        <p:txBody>
          <a:bodyPr/>
          <a:lstStyle/>
          <a:p>
            <a:fld id="{567A083F-B83C-4532-AE58-5A9C2D9124DD}" type="slidenum">
              <a:rPr lang="en-US" smtClean="0"/>
              <a:t>‹#›</a:t>
            </a:fld>
            <a:endParaRPr lang="en-US"/>
          </a:p>
        </p:txBody>
      </p:sp>
    </p:spTree>
    <p:extLst>
      <p:ext uri="{BB962C8B-B14F-4D97-AF65-F5344CB8AC3E}">
        <p14:creationId xmlns:p14="http://schemas.microsoft.com/office/powerpoint/2010/main" val="395328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3BC5-D524-4307-9AAF-63B5951770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B360D0-FFAE-4687-8D76-005C8846F1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B4E09D-A374-48FF-8D4F-F6D7021A99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2EF296-C8FD-4B53-9DDC-F6A033B008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75DE7B-643D-40B3-980A-105CE36AE4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A6F209-623E-46A5-B20C-B38B196ABA74}"/>
              </a:ext>
            </a:extLst>
          </p:cNvPr>
          <p:cNvSpPr>
            <a:spLocks noGrp="1"/>
          </p:cNvSpPr>
          <p:nvPr>
            <p:ph type="dt" sz="half" idx="10"/>
          </p:nvPr>
        </p:nvSpPr>
        <p:spPr/>
        <p:txBody>
          <a:bodyPr/>
          <a:lstStyle/>
          <a:p>
            <a:fld id="{8138ACEC-16F4-4B77-AF20-D5B852F12C48}" type="datetimeFigureOut">
              <a:rPr lang="en-US" smtClean="0"/>
              <a:t>8/17/2020</a:t>
            </a:fld>
            <a:endParaRPr lang="en-US"/>
          </a:p>
        </p:txBody>
      </p:sp>
      <p:sp>
        <p:nvSpPr>
          <p:cNvPr id="8" name="Footer Placeholder 7">
            <a:extLst>
              <a:ext uri="{FF2B5EF4-FFF2-40B4-BE49-F238E27FC236}">
                <a16:creationId xmlns:a16="http://schemas.microsoft.com/office/drawing/2014/main" id="{6CF848A6-33E6-4899-B9A9-B68E2DE6C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A21AAB-5471-414A-81A8-B77D98459797}"/>
              </a:ext>
            </a:extLst>
          </p:cNvPr>
          <p:cNvSpPr>
            <a:spLocks noGrp="1"/>
          </p:cNvSpPr>
          <p:nvPr>
            <p:ph type="sldNum" sz="quarter" idx="12"/>
          </p:nvPr>
        </p:nvSpPr>
        <p:spPr/>
        <p:txBody>
          <a:bodyPr/>
          <a:lstStyle/>
          <a:p>
            <a:fld id="{567A083F-B83C-4532-AE58-5A9C2D9124DD}" type="slidenum">
              <a:rPr lang="en-US" smtClean="0"/>
              <a:t>‹#›</a:t>
            </a:fld>
            <a:endParaRPr lang="en-US"/>
          </a:p>
        </p:txBody>
      </p:sp>
    </p:spTree>
    <p:extLst>
      <p:ext uri="{BB962C8B-B14F-4D97-AF65-F5344CB8AC3E}">
        <p14:creationId xmlns:p14="http://schemas.microsoft.com/office/powerpoint/2010/main" val="392654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E966-411A-473D-AB0E-438BBEB5C2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112676-BCDF-497B-B3BD-70D8871BBA40}"/>
              </a:ext>
            </a:extLst>
          </p:cNvPr>
          <p:cNvSpPr>
            <a:spLocks noGrp="1"/>
          </p:cNvSpPr>
          <p:nvPr>
            <p:ph type="dt" sz="half" idx="10"/>
          </p:nvPr>
        </p:nvSpPr>
        <p:spPr/>
        <p:txBody>
          <a:bodyPr/>
          <a:lstStyle/>
          <a:p>
            <a:fld id="{8138ACEC-16F4-4B77-AF20-D5B852F12C48}" type="datetimeFigureOut">
              <a:rPr lang="en-US" smtClean="0"/>
              <a:t>8/17/2020</a:t>
            </a:fld>
            <a:endParaRPr lang="en-US"/>
          </a:p>
        </p:txBody>
      </p:sp>
      <p:sp>
        <p:nvSpPr>
          <p:cNvPr id="4" name="Footer Placeholder 3">
            <a:extLst>
              <a:ext uri="{FF2B5EF4-FFF2-40B4-BE49-F238E27FC236}">
                <a16:creationId xmlns:a16="http://schemas.microsoft.com/office/drawing/2014/main" id="{30AB2301-A444-4C8E-892A-2CB6338DE6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7B2C0-65C7-43E9-A8E6-027C74934A3F}"/>
              </a:ext>
            </a:extLst>
          </p:cNvPr>
          <p:cNvSpPr>
            <a:spLocks noGrp="1"/>
          </p:cNvSpPr>
          <p:nvPr>
            <p:ph type="sldNum" sz="quarter" idx="12"/>
          </p:nvPr>
        </p:nvSpPr>
        <p:spPr/>
        <p:txBody>
          <a:bodyPr/>
          <a:lstStyle/>
          <a:p>
            <a:fld id="{567A083F-B83C-4532-AE58-5A9C2D9124DD}" type="slidenum">
              <a:rPr lang="en-US" smtClean="0"/>
              <a:t>‹#›</a:t>
            </a:fld>
            <a:endParaRPr lang="en-US"/>
          </a:p>
        </p:txBody>
      </p:sp>
    </p:spTree>
    <p:extLst>
      <p:ext uri="{BB962C8B-B14F-4D97-AF65-F5344CB8AC3E}">
        <p14:creationId xmlns:p14="http://schemas.microsoft.com/office/powerpoint/2010/main" val="272343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DD294-0294-4101-9F2D-8D455755238F}"/>
              </a:ext>
            </a:extLst>
          </p:cNvPr>
          <p:cNvSpPr>
            <a:spLocks noGrp="1"/>
          </p:cNvSpPr>
          <p:nvPr>
            <p:ph type="dt" sz="half" idx="10"/>
          </p:nvPr>
        </p:nvSpPr>
        <p:spPr/>
        <p:txBody>
          <a:bodyPr/>
          <a:lstStyle/>
          <a:p>
            <a:fld id="{8138ACEC-16F4-4B77-AF20-D5B852F12C48}" type="datetimeFigureOut">
              <a:rPr lang="en-US" smtClean="0"/>
              <a:t>8/17/2020</a:t>
            </a:fld>
            <a:endParaRPr lang="en-US"/>
          </a:p>
        </p:txBody>
      </p:sp>
      <p:sp>
        <p:nvSpPr>
          <p:cNvPr id="3" name="Footer Placeholder 2">
            <a:extLst>
              <a:ext uri="{FF2B5EF4-FFF2-40B4-BE49-F238E27FC236}">
                <a16:creationId xmlns:a16="http://schemas.microsoft.com/office/drawing/2014/main" id="{2789832E-47E8-4D7C-86D0-74C75DD4D7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533DD7-4EFF-4336-A838-FCDA44129F1B}"/>
              </a:ext>
            </a:extLst>
          </p:cNvPr>
          <p:cNvSpPr>
            <a:spLocks noGrp="1"/>
          </p:cNvSpPr>
          <p:nvPr>
            <p:ph type="sldNum" sz="quarter" idx="12"/>
          </p:nvPr>
        </p:nvSpPr>
        <p:spPr/>
        <p:txBody>
          <a:bodyPr/>
          <a:lstStyle/>
          <a:p>
            <a:fld id="{567A083F-B83C-4532-AE58-5A9C2D9124DD}" type="slidenum">
              <a:rPr lang="en-US" smtClean="0"/>
              <a:t>‹#›</a:t>
            </a:fld>
            <a:endParaRPr lang="en-US"/>
          </a:p>
        </p:txBody>
      </p:sp>
    </p:spTree>
    <p:extLst>
      <p:ext uri="{BB962C8B-B14F-4D97-AF65-F5344CB8AC3E}">
        <p14:creationId xmlns:p14="http://schemas.microsoft.com/office/powerpoint/2010/main" val="349493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E6CD-B846-4F76-9664-F0EEF1FDB0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06A919-8944-44C2-ADD1-75238686F6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1126BD-2BA1-4D09-8BED-5C19CCD64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B725DA-622F-4D04-84DB-EEEF23DF5474}"/>
              </a:ext>
            </a:extLst>
          </p:cNvPr>
          <p:cNvSpPr>
            <a:spLocks noGrp="1"/>
          </p:cNvSpPr>
          <p:nvPr>
            <p:ph type="dt" sz="half" idx="10"/>
          </p:nvPr>
        </p:nvSpPr>
        <p:spPr/>
        <p:txBody>
          <a:bodyPr/>
          <a:lstStyle/>
          <a:p>
            <a:fld id="{8138ACEC-16F4-4B77-AF20-D5B852F12C48}" type="datetimeFigureOut">
              <a:rPr lang="en-US" smtClean="0"/>
              <a:t>8/17/2020</a:t>
            </a:fld>
            <a:endParaRPr lang="en-US"/>
          </a:p>
        </p:txBody>
      </p:sp>
      <p:sp>
        <p:nvSpPr>
          <p:cNvPr id="6" name="Footer Placeholder 5">
            <a:extLst>
              <a:ext uri="{FF2B5EF4-FFF2-40B4-BE49-F238E27FC236}">
                <a16:creationId xmlns:a16="http://schemas.microsoft.com/office/drawing/2014/main" id="{52501D8B-86E4-4031-962C-38E083F71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FDA71-BDAB-4E16-9C3E-2C0E49C6A69F}"/>
              </a:ext>
            </a:extLst>
          </p:cNvPr>
          <p:cNvSpPr>
            <a:spLocks noGrp="1"/>
          </p:cNvSpPr>
          <p:nvPr>
            <p:ph type="sldNum" sz="quarter" idx="12"/>
          </p:nvPr>
        </p:nvSpPr>
        <p:spPr/>
        <p:txBody>
          <a:bodyPr/>
          <a:lstStyle/>
          <a:p>
            <a:fld id="{567A083F-B83C-4532-AE58-5A9C2D9124DD}" type="slidenum">
              <a:rPr lang="en-US" smtClean="0"/>
              <a:t>‹#›</a:t>
            </a:fld>
            <a:endParaRPr lang="en-US"/>
          </a:p>
        </p:txBody>
      </p:sp>
    </p:spTree>
    <p:extLst>
      <p:ext uri="{BB962C8B-B14F-4D97-AF65-F5344CB8AC3E}">
        <p14:creationId xmlns:p14="http://schemas.microsoft.com/office/powerpoint/2010/main" val="359618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E404-48B2-48CE-A153-BBC5E0C6D8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4CF59D-DA94-4AA0-BAA9-F0E5DF9F19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754665-AF2F-4ACF-ABE1-9FB1E2581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5F9B87-8D71-4A8C-B4B4-06922794A386}"/>
              </a:ext>
            </a:extLst>
          </p:cNvPr>
          <p:cNvSpPr>
            <a:spLocks noGrp="1"/>
          </p:cNvSpPr>
          <p:nvPr>
            <p:ph type="dt" sz="half" idx="10"/>
          </p:nvPr>
        </p:nvSpPr>
        <p:spPr/>
        <p:txBody>
          <a:bodyPr/>
          <a:lstStyle/>
          <a:p>
            <a:fld id="{8138ACEC-16F4-4B77-AF20-D5B852F12C48}" type="datetimeFigureOut">
              <a:rPr lang="en-US" smtClean="0"/>
              <a:t>8/17/2020</a:t>
            </a:fld>
            <a:endParaRPr lang="en-US"/>
          </a:p>
        </p:txBody>
      </p:sp>
      <p:sp>
        <p:nvSpPr>
          <p:cNvPr id="6" name="Footer Placeholder 5">
            <a:extLst>
              <a:ext uri="{FF2B5EF4-FFF2-40B4-BE49-F238E27FC236}">
                <a16:creationId xmlns:a16="http://schemas.microsoft.com/office/drawing/2014/main" id="{02EEE14E-FA82-4FD6-8FD1-F3521CAB5D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E0881-C23C-4C15-B812-010298F9E56F}"/>
              </a:ext>
            </a:extLst>
          </p:cNvPr>
          <p:cNvSpPr>
            <a:spLocks noGrp="1"/>
          </p:cNvSpPr>
          <p:nvPr>
            <p:ph type="sldNum" sz="quarter" idx="12"/>
          </p:nvPr>
        </p:nvSpPr>
        <p:spPr/>
        <p:txBody>
          <a:bodyPr/>
          <a:lstStyle/>
          <a:p>
            <a:fld id="{567A083F-B83C-4532-AE58-5A9C2D9124DD}" type="slidenum">
              <a:rPr lang="en-US" smtClean="0"/>
              <a:t>‹#›</a:t>
            </a:fld>
            <a:endParaRPr lang="en-US"/>
          </a:p>
        </p:txBody>
      </p:sp>
    </p:spTree>
    <p:extLst>
      <p:ext uri="{BB962C8B-B14F-4D97-AF65-F5344CB8AC3E}">
        <p14:creationId xmlns:p14="http://schemas.microsoft.com/office/powerpoint/2010/main" val="3035544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FC562-A348-4740-971A-BB9D873ED0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1396EF-5ECB-4709-B240-391DF126C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EFB0F-2F30-48BD-8F43-B7E35A7A7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8ACEC-16F4-4B77-AF20-D5B852F12C48}" type="datetimeFigureOut">
              <a:rPr lang="en-US" smtClean="0"/>
              <a:t>8/17/2020</a:t>
            </a:fld>
            <a:endParaRPr lang="en-US"/>
          </a:p>
        </p:txBody>
      </p:sp>
      <p:sp>
        <p:nvSpPr>
          <p:cNvPr id="5" name="Footer Placeholder 4">
            <a:extLst>
              <a:ext uri="{FF2B5EF4-FFF2-40B4-BE49-F238E27FC236}">
                <a16:creationId xmlns:a16="http://schemas.microsoft.com/office/drawing/2014/main" id="{D7434B27-8E78-473D-99F5-D2C02A4A4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772B1B-2999-45A6-8C77-8F796375A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A083F-B83C-4532-AE58-5A9C2D9124DD}" type="slidenum">
              <a:rPr lang="en-US" smtClean="0"/>
              <a:t>‹#›</a:t>
            </a:fld>
            <a:endParaRPr lang="en-US"/>
          </a:p>
        </p:txBody>
      </p:sp>
    </p:spTree>
    <p:extLst>
      <p:ext uri="{BB962C8B-B14F-4D97-AF65-F5344CB8AC3E}">
        <p14:creationId xmlns:p14="http://schemas.microsoft.com/office/powerpoint/2010/main" val="120287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4307" y="274638"/>
            <a:ext cx="1000809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4307" y="1624013"/>
            <a:ext cx="1000809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A35A3-A63A-7A47-AFDD-8C9F724D7AE6}" type="datetimeFigureOut">
              <a:rPr lang="en-US" smtClean="0"/>
              <a:t>8/17/2020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CC35F-BA78-AD46-B609-1D460F9E57A7}" type="slidenum">
              <a:rPr lang="en-US" smtClean="0"/>
              <a:t>‹#›</a:t>
            </a:fld>
            <a:endParaRPr lang="en-US" dirty="0"/>
          </a:p>
        </p:txBody>
      </p:sp>
    </p:spTree>
    <p:extLst>
      <p:ext uri="{BB962C8B-B14F-4D97-AF65-F5344CB8AC3E}">
        <p14:creationId xmlns:p14="http://schemas.microsoft.com/office/powerpoint/2010/main" val="3016227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457200" rtl="0" eaLnBrk="1" latinLnBrk="0" hangingPunct="1">
        <a:spcBef>
          <a:spcPct val="0"/>
        </a:spcBef>
        <a:buNone/>
        <a:defRPr sz="4400" b="1" kern="1200">
          <a:solidFill>
            <a:srgbClr val="00748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pediatrics.aappublications.org/content/pediatrics/early/2016/12/01/peds.2016-1764.full..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nlx1dlwKsxA"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hpvroundtable.org/resource-library" TargetMode="External"/><Relationship Id="rId5" Type="http://schemas.openxmlformats.org/officeDocument/2006/relationships/hyperlink" Target="https://www.cdc.gov/hpv/hcp/how-I-recommend.html" TargetMode="External"/><Relationship Id="rId4" Type="http://schemas.openxmlformats.org/officeDocument/2006/relationships/hyperlink" Target="https://www.cancer.org/healthy/hpv-vaccine.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hyperlink" Target="mailto:Jennifer.Sienko@cancer.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hpvroundtabl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FBC2-6655-4F94-A85C-40C07C6ACB76}"/>
              </a:ext>
            </a:extLst>
          </p:cNvPr>
          <p:cNvSpPr>
            <a:spLocks noGrp="1"/>
          </p:cNvSpPr>
          <p:nvPr>
            <p:ph type="ctrTitle"/>
          </p:nvPr>
        </p:nvSpPr>
        <p:spPr>
          <a:xfrm>
            <a:off x="1560785" y="2736577"/>
            <a:ext cx="9144000" cy="2387600"/>
          </a:xfrm>
        </p:spPr>
        <p:txBody>
          <a:bodyPr/>
          <a:lstStyle/>
          <a:p>
            <a:r>
              <a:rPr lang="en-US" dirty="0"/>
              <a:t>Addressing Vaccine Hesitancy</a:t>
            </a:r>
          </a:p>
        </p:txBody>
      </p:sp>
      <p:sp>
        <p:nvSpPr>
          <p:cNvPr id="3" name="Subtitle 2">
            <a:extLst>
              <a:ext uri="{FF2B5EF4-FFF2-40B4-BE49-F238E27FC236}">
                <a16:creationId xmlns:a16="http://schemas.microsoft.com/office/drawing/2014/main" id="{31A2BD83-F750-4759-9AE0-3666FE2BB3DC}"/>
              </a:ext>
            </a:extLst>
          </p:cNvPr>
          <p:cNvSpPr>
            <a:spLocks noGrp="1"/>
          </p:cNvSpPr>
          <p:nvPr>
            <p:ph type="subTitle" idx="1"/>
          </p:nvPr>
        </p:nvSpPr>
        <p:spPr>
          <a:xfrm>
            <a:off x="1439917" y="5124177"/>
            <a:ext cx="9144000" cy="1655762"/>
          </a:xfrm>
        </p:spPr>
        <p:txBody>
          <a:bodyPr>
            <a:normAutofit/>
          </a:bodyPr>
          <a:lstStyle/>
          <a:p>
            <a:r>
              <a:rPr lang="en-US" dirty="0"/>
              <a:t>Intervening to increase vaccine uptake</a:t>
            </a:r>
          </a:p>
          <a:p>
            <a:r>
              <a:rPr lang="en-US" sz="1600" dirty="0"/>
              <a:t>Jennifer </a:t>
            </a:r>
            <a:r>
              <a:rPr lang="en-US" sz="1600" dirty="0" err="1"/>
              <a:t>Sienko</a:t>
            </a:r>
            <a:r>
              <a:rPr lang="en-US" sz="1600" dirty="0"/>
              <a:t>, MPH</a:t>
            </a:r>
          </a:p>
          <a:p>
            <a:r>
              <a:rPr lang="en-US" sz="1600" dirty="0"/>
              <a:t>Director, National HPV Vaccination Roundtable, Communications and Public Engagement</a:t>
            </a:r>
          </a:p>
        </p:txBody>
      </p:sp>
      <p:pic>
        <p:nvPicPr>
          <p:cNvPr id="5" name="Picture 4">
            <a:extLst>
              <a:ext uri="{FF2B5EF4-FFF2-40B4-BE49-F238E27FC236}">
                <a16:creationId xmlns:a16="http://schemas.microsoft.com/office/drawing/2014/main" id="{C4FBBAF4-C5B7-4FB1-92CE-AD6DB990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 y="80962"/>
            <a:ext cx="12118427" cy="3046919"/>
          </a:xfrm>
          <a:prstGeom prst="rect">
            <a:avLst/>
          </a:prstGeom>
        </p:spPr>
      </p:pic>
    </p:spTree>
    <p:extLst>
      <p:ext uri="{BB962C8B-B14F-4D97-AF65-F5344CB8AC3E}">
        <p14:creationId xmlns:p14="http://schemas.microsoft.com/office/powerpoint/2010/main" val="283183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64B1F7-56B6-4FDC-B12F-D0175C9843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2830" y="0"/>
            <a:ext cx="9046337" cy="5316286"/>
          </a:xfrm>
        </p:spPr>
      </p:pic>
      <p:sp>
        <p:nvSpPr>
          <p:cNvPr id="6" name="TextBox 5">
            <a:extLst>
              <a:ext uri="{FF2B5EF4-FFF2-40B4-BE49-F238E27FC236}">
                <a16:creationId xmlns:a16="http://schemas.microsoft.com/office/drawing/2014/main" id="{6FC1A6BA-0675-4C60-8C43-01B04BC1D49E}"/>
              </a:ext>
            </a:extLst>
          </p:cNvPr>
          <p:cNvSpPr txBox="1"/>
          <p:nvPr/>
        </p:nvSpPr>
        <p:spPr>
          <a:xfrm>
            <a:off x="345439" y="5657671"/>
            <a:ext cx="11501120" cy="923330"/>
          </a:xfrm>
          <a:prstGeom prst="rect">
            <a:avLst/>
          </a:prstGeom>
          <a:noFill/>
        </p:spPr>
        <p:txBody>
          <a:bodyPr wrap="square" rtlCol="0">
            <a:spAutoFit/>
          </a:bodyPr>
          <a:lstStyle/>
          <a:p>
            <a:r>
              <a:rPr lang="en-US" dirty="0"/>
              <a:t>Brewer </a:t>
            </a:r>
            <a:r>
              <a:rPr lang="en-US" i="1" dirty="0"/>
              <a:t>et al</a:t>
            </a:r>
            <a:r>
              <a:rPr lang="en-US" dirty="0"/>
              <a:t>., 2016. Announcements Versus Conversations to Improve HPV Vaccination Coverage: A Randomized Trial. Accessed: </a:t>
            </a:r>
            <a:r>
              <a:rPr lang="en-US" dirty="0">
                <a:hlinkClick r:id="rId4"/>
              </a:rPr>
              <a:t>http://pediatrics.aappublications.org/content/pediatrics/early/2016/12/01/peds.2016-1764.full..pdf</a:t>
            </a:r>
            <a:r>
              <a:rPr lang="en-US" dirty="0"/>
              <a:t>  on Dec. 9, 2018.</a:t>
            </a:r>
          </a:p>
        </p:txBody>
      </p:sp>
    </p:spTree>
    <p:extLst>
      <p:ext uri="{BB962C8B-B14F-4D97-AF65-F5344CB8AC3E}">
        <p14:creationId xmlns:p14="http://schemas.microsoft.com/office/powerpoint/2010/main" val="154029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D8E4-7A66-4218-9292-9500B1AB148C}"/>
              </a:ext>
            </a:extLst>
          </p:cNvPr>
          <p:cNvSpPr>
            <a:spLocks noGrp="1"/>
          </p:cNvSpPr>
          <p:nvPr>
            <p:ph type="title"/>
          </p:nvPr>
        </p:nvSpPr>
        <p:spPr>
          <a:xfrm>
            <a:off x="685800" y="23812"/>
            <a:ext cx="10515600" cy="1325563"/>
          </a:xfrm>
        </p:spPr>
        <p:txBody>
          <a:bodyPr/>
          <a:lstStyle/>
          <a:p>
            <a:pPr algn="ctr"/>
            <a:r>
              <a:rPr lang="en-US" dirty="0"/>
              <a:t>#</a:t>
            </a:r>
            <a:r>
              <a:rPr lang="en-US" dirty="0" err="1"/>
              <a:t>HowIRecommend</a:t>
            </a:r>
            <a:endParaRPr lang="en-US" dirty="0"/>
          </a:p>
        </p:txBody>
      </p:sp>
      <p:pic>
        <p:nvPicPr>
          <p:cNvPr id="4" name="Online Media 3">
            <a:hlinkClick r:id="" action="ppaction://media"/>
            <a:extLst>
              <a:ext uri="{FF2B5EF4-FFF2-40B4-BE49-F238E27FC236}">
                <a16:creationId xmlns:a16="http://schemas.microsoft.com/office/drawing/2014/main" id="{1CDFB5FA-8D64-438A-AEE2-1B53B8CB4AFA}"/>
              </a:ext>
            </a:extLst>
          </p:cNvPr>
          <p:cNvPicPr>
            <a:picLocks noGrp="1" noRot="1" noChangeAspect="1"/>
          </p:cNvPicPr>
          <p:nvPr>
            <p:ph idx="1"/>
            <a:videoFile r:link="rId1"/>
          </p:nvPr>
        </p:nvPicPr>
        <p:blipFill>
          <a:blip r:embed="rId4"/>
          <a:stretch>
            <a:fillRect/>
          </a:stretch>
        </p:blipFill>
        <p:spPr>
          <a:xfrm>
            <a:off x="990600" y="1128712"/>
            <a:ext cx="9601200" cy="5400676"/>
          </a:xfrm>
          <a:prstGeom prst="rect">
            <a:avLst/>
          </a:prstGeom>
        </p:spPr>
      </p:pic>
    </p:spTree>
    <p:extLst>
      <p:ext uri="{BB962C8B-B14F-4D97-AF65-F5344CB8AC3E}">
        <p14:creationId xmlns:p14="http://schemas.microsoft.com/office/powerpoint/2010/main" val="232554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481"/>
        </a:solidFill>
        <a:effectLst/>
      </p:bgPr>
    </p:bg>
    <p:spTree>
      <p:nvGrpSpPr>
        <p:cNvPr id="1" name=""/>
        <p:cNvGrpSpPr/>
        <p:nvPr/>
      </p:nvGrpSpPr>
      <p:grpSpPr>
        <a:xfrm>
          <a:off x="0" y="0"/>
          <a:ext cx="0" cy="0"/>
          <a:chOff x="0" y="0"/>
          <a:chExt cx="0" cy="0"/>
        </a:xfrm>
      </p:grpSpPr>
      <p:sp>
        <p:nvSpPr>
          <p:cNvPr id="10" name="Title 1"/>
          <p:cNvSpPr txBox="1">
            <a:spLocks noGrp="1"/>
          </p:cNvSpPr>
          <p:nvPr>
            <p:ph type="title"/>
          </p:nvPr>
        </p:nvSpPr>
        <p:spPr>
          <a:xfrm>
            <a:off x="1848852" y="5091762"/>
            <a:ext cx="5875644" cy="1264588"/>
          </a:xfr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defTabSz="914400">
              <a:lnSpc>
                <a:spcPct val="90000"/>
              </a:lnSpc>
              <a:defRPr/>
            </a:pPr>
            <a:r>
              <a:rPr lang="en-US" sz="6000" dirty="0"/>
              <a:t>Action 2</a:t>
            </a:r>
          </a:p>
        </p:txBody>
      </p:sp>
      <p:sp>
        <p:nvSpPr>
          <p:cNvPr id="2" name="Content Placeholder 1">
            <a:extLst>
              <a:ext uri="{FF2B5EF4-FFF2-40B4-BE49-F238E27FC236}">
                <a16:creationId xmlns:a16="http://schemas.microsoft.com/office/drawing/2014/main" id="{33A37F78-ADDF-4CA7-AF59-784E1F35BFCD}"/>
              </a:ext>
            </a:extLst>
          </p:cNvPr>
          <p:cNvSpPr>
            <a:spLocks noGrp="1"/>
          </p:cNvSpPr>
          <p:nvPr>
            <p:ph idx="1"/>
          </p:nvPr>
        </p:nvSpPr>
        <p:spPr>
          <a:xfrm>
            <a:off x="8313109" y="4724401"/>
            <a:ext cx="2230197" cy="1995054"/>
          </a:xfrm>
        </p:spPr>
        <p:txBody>
          <a:bodyPr vert="horz" lIns="91440" tIns="45720" rIns="91440" bIns="45720" rtlCol="0" anchor="ctr">
            <a:normAutofit/>
          </a:bodyPr>
          <a:lstStyle/>
          <a:p>
            <a:pPr marL="0" indent="0" defTabSz="914400">
              <a:lnSpc>
                <a:spcPct val="90000"/>
              </a:lnSpc>
              <a:spcBef>
                <a:spcPts val="1000"/>
              </a:spcBef>
              <a:buNone/>
            </a:pPr>
            <a:r>
              <a:rPr lang="en-US" sz="2800" b="1" dirty="0">
                <a:latin typeface="+mn-lt"/>
              </a:rPr>
              <a:t>Answer parents’ questions</a:t>
            </a:r>
          </a:p>
        </p:txBody>
      </p:sp>
      <p:cxnSp>
        <p:nvCxnSpPr>
          <p:cNvPr id="15" name="Straight Connector 14">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14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17035C-E5F8-4A6F-B786-BD0CF49C694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524001" y="0"/>
            <a:ext cx="9143999" cy="4571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622405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3051-68AD-42E8-B523-3A274CEE52CA}"/>
              </a:ext>
            </a:extLst>
          </p:cNvPr>
          <p:cNvSpPr>
            <a:spLocks noGrp="1"/>
          </p:cNvSpPr>
          <p:nvPr>
            <p:ph type="title"/>
          </p:nvPr>
        </p:nvSpPr>
        <p:spPr/>
        <p:txBody>
          <a:bodyPr/>
          <a:lstStyle/>
          <a:p>
            <a:pPr algn="ctr"/>
            <a:r>
              <a:rPr lang="en-US" sz="4000" dirty="0">
                <a:latin typeface="+mn-lt"/>
                <a:ea typeface="+mn-ea"/>
                <a:cs typeface="+mn-cs"/>
              </a:rPr>
              <a:t>Common Questions</a:t>
            </a:r>
          </a:p>
        </p:txBody>
      </p:sp>
      <p:pic>
        <p:nvPicPr>
          <p:cNvPr id="5" name="Content Placeholder 4">
            <a:extLst>
              <a:ext uri="{FF2B5EF4-FFF2-40B4-BE49-F238E27FC236}">
                <a16:creationId xmlns:a16="http://schemas.microsoft.com/office/drawing/2014/main" id="{FB8BAA83-8D08-423B-B578-5FD8FCA6E6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0073" y="1825625"/>
            <a:ext cx="6871853" cy="4351338"/>
          </a:xfrm>
        </p:spPr>
      </p:pic>
      <p:sp>
        <p:nvSpPr>
          <p:cNvPr id="6" name="Thought Bubble: Cloud 5">
            <a:extLst>
              <a:ext uri="{FF2B5EF4-FFF2-40B4-BE49-F238E27FC236}">
                <a16:creationId xmlns:a16="http://schemas.microsoft.com/office/drawing/2014/main" id="{CE9243AD-1596-4B4E-ABFA-50BE9E27EC4A}"/>
              </a:ext>
            </a:extLst>
          </p:cNvPr>
          <p:cNvSpPr/>
          <p:nvPr/>
        </p:nvSpPr>
        <p:spPr>
          <a:xfrm>
            <a:off x="7752007" y="1253067"/>
            <a:ext cx="3115732" cy="1659466"/>
          </a:xfrm>
          <a:prstGeom prst="cloudCallout">
            <a:avLst>
              <a:gd name="adj1" fmla="val -48946"/>
              <a:gd name="adj2" fmla="val 65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Is the vaccine safe?</a:t>
            </a:r>
          </a:p>
        </p:txBody>
      </p:sp>
      <p:sp>
        <p:nvSpPr>
          <p:cNvPr id="7" name="Thought Bubble: Cloud 6">
            <a:extLst>
              <a:ext uri="{FF2B5EF4-FFF2-40B4-BE49-F238E27FC236}">
                <a16:creationId xmlns:a16="http://schemas.microsoft.com/office/drawing/2014/main" id="{711378D7-DC94-4ED3-AB08-53C0D345C881}"/>
              </a:ext>
            </a:extLst>
          </p:cNvPr>
          <p:cNvSpPr/>
          <p:nvPr/>
        </p:nvSpPr>
        <p:spPr>
          <a:xfrm>
            <a:off x="838200" y="1202267"/>
            <a:ext cx="3242733" cy="1761066"/>
          </a:xfrm>
          <a:prstGeom prst="cloudCallout">
            <a:avLst>
              <a:gd name="adj1" fmla="val 57496"/>
              <a:gd name="adj2" fmla="val 73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Does my child really need this vaccine?</a:t>
            </a:r>
          </a:p>
        </p:txBody>
      </p:sp>
      <p:sp>
        <p:nvSpPr>
          <p:cNvPr id="8" name="Thought Bubble: Cloud 7">
            <a:extLst>
              <a:ext uri="{FF2B5EF4-FFF2-40B4-BE49-F238E27FC236}">
                <a16:creationId xmlns:a16="http://schemas.microsoft.com/office/drawing/2014/main" id="{1587C6E5-F64F-471F-85ED-C7DE96832AD9}"/>
              </a:ext>
            </a:extLst>
          </p:cNvPr>
          <p:cNvSpPr/>
          <p:nvPr/>
        </p:nvSpPr>
        <p:spPr>
          <a:xfrm>
            <a:off x="838200" y="4588933"/>
            <a:ext cx="3649133" cy="1761066"/>
          </a:xfrm>
          <a:prstGeom prst="cloudCallout">
            <a:avLst>
              <a:gd name="adj1" fmla="val 46916"/>
              <a:gd name="adj2" fmla="val -759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If it’s so necessary, why isn’t required for school?</a:t>
            </a:r>
          </a:p>
        </p:txBody>
      </p:sp>
      <p:sp>
        <p:nvSpPr>
          <p:cNvPr id="9" name="Thought Bubble: Cloud 8">
            <a:extLst>
              <a:ext uri="{FF2B5EF4-FFF2-40B4-BE49-F238E27FC236}">
                <a16:creationId xmlns:a16="http://schemas.microsoft.com/office/drawing/2014/main" id="{B44784FF-787A-459A-9BB6-351F4D2F44F5}"/>
              </a:ext>
            </a:extLst>
          </p:cNvPr>
          <p:cNvSpPr/>
          <p:nvPr/>
        </p:nvSpPr>
        <p:spPr>
          <a:xfrm>
            <a:off x="8212668" y="4148668"/>
            <a:ext cx="3395131" cy="2099733"/>
          </a:xfrm>
          <a:prstGeom prst="cloudCallout">
            <a:avLst>
              <a:gd name="adj1" fmla="val -59237"/>
              <a:gd name="adj2" fmla="val -673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 heard that this will make my child… sick/sexually active/infertile/get cancer</a:t>
            </a:r>
          </a:p>
        </p:txBody>
      </p:sp>
    </p:spTree>
    <p:extLst>
      <p:ext uri="{BB962C8B-B14F-4D97-AF65-F5344CB8AC3E}">
        <p14:creationId xmlns:p14="http://schemas.microsoft.com/office/powerpoint/2010/main" val="98321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1F3917-14C6-46F9-B2B5-12FB8E748F7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saturation sat="104000"/>
                    </a14:imgEffect>
                  </a14:imgLayer>
                </a14:imgProps>
              </a:ext>
              <a:ext uri="{28A0092B-C50C-407E-A947-70E740481C1C}">
                <a14:useLocalDpi xmlns:a14="http://schemas.microsoft.com/office/drawing/2010/main" val="0"/>
              </a:ext>
            </a:extLst>
          </a:blip>
          <a:stretch>
            <a:fillRect/>
          </a:stretch>
        </p:blipFill>
        <p:spPr>
          <a:xfrm>
            <a:off x="0" y="0"/>
            <a:ext cx="12192000" cy="7162401"/>
          </a:xfrm>
        </p:spPr>
      </p:pic>
      <p:sp>
        <p:nvSpPr>
          <p:cNvPr id="6" name="TextBox 5">
            <a:extLst>
              <a:ext uri="{FF2B5EF4-FFF2-40B4-BE49-F238E27FC236}">
                <a16:creationId xmlns:a16="http://schemas.microsoft.com/office/drawing/2014/main" id="{35CFAA48-E3DC-4338-98B9-7C0011520C8D}"/>
              </a:ext>
            </a:extLst>
          </p:cNvPr>
          <p:cNvSpPr txBox="1"/>
          <p:nvPr/>
        </p:nvSpPr>
        <p:spPr>
          <a:xfrm>
            <a:off x="1630680" y="1447800"/>
            <a:ext cx="9174480" cy="1754326"/>
          </a:xfrm>
          <a:prstGeom prst="rect">
            <a:avLst/>
          </a:prstGeom>
          <a:solidFill>
            <a:schemeClr val="bg1"/>
          </a:solidFill>
          <a:ln cmpd="sng">
            <a:solidFill>
              <a:schemeClr val="tx2"/>
            </a:solidFill>
          </a:ln>
        </p:spPr>
        <p:txBody>
          <a:bodyPr wrap="square" rtlCol="0">
            <a:spAutoFit/>
          </a:bodyPr>
          <a:lstStyle/>
          <a:p>
            <a:endParaRPr lang="en-US" sz="2400" dirty="0"/>
          </a:p>
          <a:p>
            <a:pPr algn="ctr"/>
            <a:r>
              <a:rPr lang="en-US" sz="2400" b="1" dirty="0"/>
              <a:t>What’s the best response that you have used or heard to address vaccine hesitant parents? (use the chat box to share) </a:t>
            </a:r>
            <a:endParaRPr lang="en-US" sz="2400" dirty="0"/>
          </a:p>
          <a:p>
            <a:endParaRPr lang="en-US" dirty="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422153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37E30B-340B-40B7-8CBD-5A919BDBF2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8128000"/>
          </a:xfrm>
        </p:spPr>
      </p:pic>
      <p:sp>
        <p:nvSpPr>
          <p:cNvPr id="7" name="TextBox 6">
            <a:extLst>
              <a:ext uri="{FF2B5EF4-FFF2-40B4-BE49-F238E27FC236}">
                <a16:creationId xmlns:a16="http://schemas.microsoft.com/office/drawing/2014/main" id="{145955B9-6422-48D6-945B-D0FB27DA3164}"/>
              </a:ext>
            </a:extLst>
          </p:cNvPr>
          <p:cNvSpPr txBox="1"/>
          <p:nvPr/>
        </p:nvSpPr>
        <p:spPr>
          <a:xfrm>
            <a:off x="1480277" y="4272533"/>
            <a:ext cx="9207062" cy="1323439"/>
          </a:xfrm>
          <a:prstGeom prst="rect">
            <a:avLst/>
          </a:prstGeom>
          <a:solidFill>
            <a:schemeClr val="bg1"/>
          </a:solidFill>
          <a:ln w="22225">
            <a:solidFill>
              <a:schemeClr val="tx1"/>
            </a:solidFill>
          </a:ln>
        </p:spPr>
        <p:txBody>
          <a:bodyPr wrap="square" rtlCol="0">
            <a:spAutoFit/>
          </a:bodyPr>
          <a:lstStyle/>
          <a:p>
            <a:pPr algn="ctr"/>
            <a:r>
              <a:rPr lang="en-US" sz="4000" dirty="0"/>
              <a:t>What you say matters. </a:t>
            </a:r>
          </a:p>
          <a:p>
            <a:pPr algn="ctr"/>
            <a:r>
              <a:rPr lang="en-US" sz="4000" dirty="0"/>
              <a:t>How you say it matters more. </a:t>
            </a:r>
          </a:p>
        </p:txBody>
      </p:sp>
    </p:spTree>
    <p:extLst>
      <p:ext uri="{BB962C8B-B14F-4D97-AF65-F5344CB8AC3E}">
        <p14:creationId xmlns:p14="http://schemas.microsoft.com/office/powerpoint/2010/main" val="31883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9DD5DF7-3AEA-49BC-A243-17EBA4F72E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381" y="-33866"/>
            <a:ext cx="12954761" cy="6858000"/>
          </a:xfrm>
        </p:spPr>
      </p:pic>
      <p:sp>
        <p:nvSpPr>
          <p:cNvPr id="2" name="Title 1">
            <a:extLst>
              <a:ext uri="{FF2B5EF4-FFF2-40B4-BE49-F238E27FC236}">
                <a16:creationId xmlns:a16="http://schemas.microsoft.com/office/drawing/2014/main" id="{5D629020-E645-4B32-B061-904A1645E490}"/>
              </a:ext>
            </a:extLst>
          </p:cNvPr>
          <p:cNvSpPr>
            <a:spLocks noGrp="1"/>
          </p:cNvSpPr>
          <p:nvPr>
            <p:ph type="title"/>
          </p:nvPr>
        </p:nvSpPr>
        <p:spPr>
          <a:xfrm>
            <a:off x="1587500" y="5905500"/>
            <a:ext cx="10325100" cy="788988"/>
          </a:xfrm>
          <a:solidFill>
            <a:schemeClr val="bg1"/>
          </a:solidFill>
        </p:spPr>
        <p:txBody>
          <a:bodyPr/>
          <a:lstStyle/>
          <a:p>
            <a:pPr algn="ctr"/>
            <a:r>
              <a:rPr lang="en-US" sz="4000" dirty="0">
                <a:latin typeface="+mn-lt"/>
                <a:ea typeface="+mn-ea"/>
                <a:cs typeface="+mn-cs"/>
              </a:rPr>
              <a:t>How NOT to talk to vaccine hesitant parents</a:t>
            </a:r>
          </a:p>
        </p:txBody>
      </p:sp>
      <p:sp>
        <p:nvSpPr>
          <p:cNvPr id="11" name="Explosion: 14 Points 10">
            <a:extLst>
              <a:ext uri="{FF2B5EF4-FFF2-40B4-BE49-F238E27FC236}">
                <a16:creationId xmlns:a16="http://schemas.microsoft.com/office/drawing/2014/main" id="{05590E17-04DF-4BA2-9487-57E851A65D03}"/>
              </a:ext>
            </a:extLst>
          </p:cNvPr>
          <p:cNvSpPr/>
          <p:nvPr/>
        </p:nvSpPr>
        <p:spPr>
          <a:xfrm>
            <a:off x="3847134" y="-33866"/>
            <a:ext cx="2634688" cy="2629062"/>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lots of statistics</a:t>
            </a:r>
          </a:p>
        </p:txBody>
      </p:sp>
      <p:sp>
        <p:nvSpPr>
          <p:cNvPr id="14" name="Explosion: 14 Points 13">
            <a:extLst>
              <a:ext uri="{FF2B5EF4-FFF2-40B4-BE49-F238E27FC236}">
                <a16:creationId xmlns:a16="http://schemas.microsoft.com/office/drawing/2014/main" id="{4C5B9D2F-D84D-49EC-B2E4-745D63CDB33C}"/>
              </a:ext>
            </a:extLst>
          </p:cNvPr>
          <p:cNvSpPr/>
          <p:nvPr/>
        </p:nvSpPr>
        <p:spPr>
          <a:xfrm rot="451255">
            <a:off x="4249924" y="3158037"/>
            <a:ext cx="2919120" cy="1419031"/>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judgment</a:t>
            </a:r>
          </a:p>
        </p:txBody>
      </p:sp>
      <p:sp>
        <p:nvSpPr>
          <p:cNvPr id="6" name="Explosion: 14 Points 5">
            <a:extLst>
              <a:ext uri="{FF2B5EF4-FFF2-40B4-BE49-F238E27FC236}">
                <a16:creationId xmlns:a16="http://schemas.microsoft.com/office/drawing/2014/main" id="{20C6F3A6-9FFA-41D0-89E7-BA7E189CB4B7}"/>
              </a:ext>
            </a:extLst>
          </p:cNvPr>
          <p:cNvSpPr/>
          <p:nvPr/>
        </p:nvSpPr>
        <p:spPr>
          <a:xfrm rot="995631">
            <a:off x="5660373" y="1843103"/>
            <a:ext cx="2771722" cy="1667697"/>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dismissal </a:t>
            </a:r>
          </a:p>
        </p:txBody>
      </p:sp>
    </p:spTree>
    <p:extLst>
      <p:ext uri="{BB962C8B-B14F-4D97-AF65-F5344CB8AC3E}">
        <p14:creationId xmlns:p14="http://schemas.microsoft.com/office/powerpoint/2010/main" val="134299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1C0E165-1172-4FE2-806A-A402B07B156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443" t="2363" r="17315" b="-2363"/>
          <a:stretch/>
        </p:blipFill>
        <p:spPr>
          <a:xfrm>
            <a:off x="0" y="0"/>
            <a:ext cx="12743727" cy="7106856"/>
          </a:xfrm>
        </p:spPr>
      </p:pic>
      <p:sp>
        <p:nvSpPr>
          <p:cNvPr id="2" name="Oval 1">
            <a:extLst>
              <a:ext uri="{FF2B5EF4-FFF2-40B4-BE49-F238E27FC236}">
                <a16:creationId xmlns:a16="http://schemas.microsoft.com/office/drawing/2014/main" id="{F35C4AAD-EFCF-4AB9-8316-83032661BBD6}"/>
              </a:ext>
            </a:extLst>
          </p:cNvPr>
          <p:cNvSpPr/>
          <p:nvPr/>
        </p:nvSpPr>
        <p:spPr>
          <a:xfrm>
            <a:off x="5341931" y="645474"/>
            <a:ext cx="3260204" cy="23686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B6766DD-5413-4645-B822-2ECEF1D84374}"/>
              </a:ext>
            </a:extLst>
          </p:cNvPr>
          <p:cNvSpPr txBox="1"/>
          <p:nvPr/>
        </p:nvSpPr>
        <p:spPr>
          <a:xfrm>
            <a:off x="5600860" y="1018415"/>
            <a:ext cx="3136741" cy="2185214"/>
          </a:xfrm>
          <a:prstGeom prst="rect">
            <a:avLst/>
          </a:prstGeom>
          <a:noFill/>
        </p:spPr>
        <p:txBody>
          <a:bodyPr wrap="square" rtlCol="0">
            <a:spAutoFit/>
          </a:bodyPr>
          <a:lstStyle/>
          <a:p>
            <a:pPr marL="285750" indent="-285750">
              <a:buFont typeface="Arial" panose="020B0604020202020204" pitchFamily="34" charset="0"/>
              <a:buChar char="•"/>
            </a:pPr>
            <a:r>
              <a:rPr lang="en-US" sz="2000" b="1" dirty="0"/>
              <a:t>Empathy</a:t>
            </a:r>
          </a:p>
          <a:p>
            <a:pPr marL="285750" indent="-285750">
              <a:buFont typeface="Arial" panose="020B0604020202020204" pitchFamily="34" charset="0"/>
              <a:buChar char="•"/>
            </a:pPr>
            <a:r>
              <a:rPr lang="en-US" sz="2000" b="1" dirty="0"/>
              <a:t>Advice from a pediatrician</a:t>
            </a:r>
          </a:p>
          <a:p>
            <a:pPr marL="285750" indent="-285750">
              <a:buFont typeface="Arial" panose="020B0604020202020204" pitchFamily="34" charset="0"/>
              <a:buChar char="•"/>
            </a:pPr>
            <a:r>
              <a:rPr lang="en-US" sz="2000" b="1" dirty="0"/>
              <a:t>Real stories about risks of not vaccinating</a:t>
            </a:r>
          </a:p>
          <a:p>
            <a:pPr algn="ctr"/>
            <a:endParaRPr lang="en-US" dirty="0"/>
          </a:p>
          <a:p>
            <a:pPr algn="ctr"/>
            <a:endParaRPr lang="en-US" dirty="0"/>
          </a:p>
        </p:txBody>
      </p:sp>
    </p:spTree>
    <p:extLst>
      <p:ext uri="{BB962C8B-B14F-4D97-AF65-F5344CB8AC3E}">
        <p14:creationId xmlns:p14="http://schemas.microsoft.com/office/powerpoint/2010/main" val="212754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7D81CD-C610-49F0-B4F5-30EEA84605B9}"/>
              </a:ext>
            </a:extLst>
          </p:cNvPr>
          <p:cNvPicPr>
            <a:picLocks noChangeAspect="1"/>
          </p:cNvPicPr>
          <p:nvPr/>
        </p:nvPicPr>
        <p:blipFill rotWithShape="1">
          <a:blip r:embed="rId3"/>
          <a:srcRect l="29613" t="13183" r="29404" b="9426"/>
          <a:stretch/>
        </p:blipFill>
        <p:spPr>
          <a:xfrm>
            <a:off x="5852160" y="229077"/>
            <a:ext cx="6096000" cy="6259591"/>
          </a:xfrm>
          <a:prstGeom prst="rect">
            <a:avLst/>
          </a:prstGeom>
        </p:spPr>
      </p:pic>
      <p:sp>
        <p:nvSpPr>
          <p:cNvPr id="5" name="TextBox 4">
            <a:extLst>
              <a:ext uri="{FF2B5EF4-FFF2-40B4-BE49-F238E27FC236}">
                <a16:creationId xmlns:a16="http://schemas.microsoft.com/office/drawing/2014/main" id="{DE9E20B7-D46C-4EF3-9E06-3F2B940DCFB1}"/>
              </a:ext>
            </a:extLst>
          </p:cNvPr>
          <p:cNvSpPr txBox="1"/>
          <p:nvPr/>
        </p:nvSpPr>
        <p:spPr>
          <a:xfrm>
            <a:off x="0" y="6488668"/>
            <a:ext cx="11948160" cy="369332"/>
          </a:xfrm>
          <a:prstGeom prst="rect">
            <a:avLst/>
          </a:prstGeom>
          <a:noFill/>
        </p:spPr>
        <p:txBody>
          <a:bodyPr wrap="square" rtlCol="0">
            <a:spAutoFit/>
          </a:bodyPr>
          <a:lstStyle/>
          <a:p>
            <a:r>
              <a:rPr lang="en-US"/>
              <a:t>Stephan Lewandowsky, Ullrich K. H. Ecker, Colleen M. Seifert, Norbert Schwarz, and John Cook (17 September 2012)</a:t>
            </a:r>
            <a:endParaRPr lang="en-US" dirty="0"/>
          </a:p>
        </p:txBody>
      </p:sp>
      <p:sp>
        <p:nvSpPr>
          <p:cNvPr id="7" name="TextBox 6">
            <a:extLst>
              <a:ext uri="{FF2B5EF4-FFF2-40B4-BE49-F238E27FC236}">
                <a16:creationId xmlns:a16="http://schemas.microsoft.com/office/drawing/2014/main" id="{972CF1FD-D076-44F1-BDFB-2E7466FBE992}"/>
              </a:ext>
            </a:extLst>
          </p:cNvPr>
          <p:cNvSpPr txBox="1"/>
          <p:nvPr/>
        </p:nvSpPr>
        <p:spPr>
          <a:xfrm>
            <a:off x="233680" y="850493"/>
            <a:ext cx="5384800" cy="5016758"/>
          </a:xfrm>
          <a:prstGeom prst="rect">
            <a:avLst/>
          </a:prstGeom>
          <a:noFill/>
        </p:spPr>
        <p:txBody>
          <a:bodyPr wrap="square" rtlCol="0">
            <a:spAutoFit/>
          </a:bodyPr>
          <a:lstStyle/>
          <a:p>
            <a:pPr marL="342900" indent="-342900">
              <a:buAutoNum type="arabicPeriod"/>
            </a:pPr>
            <a:r>
              <a:rPr lang="en-US" sz="3200" dirty="0"/>
              <a:t>Start with compassion not judgement.</a:t>
            </a:r>
          </a:p>
          <a:p>
            <a:pPr marL="342900" indent="-342900">
              <a:buAutoNum type="arabicPeriod"/>
            </a:pPr>
            <a:r>
              <a:rPr lang="en-US" sz="3200" dirty="0"/>
              <a:t>Use simple facts that address specific concern or question.</a:t>
            </a:r>
          </a:p>
          <a:p>
            <a:pPr marL="342900" indent="-342900">
              <a:buAutoNum type="arabicPeriod"/>
            </a:pPr>
            <a:r>
              <a:rPr lang="en-US" sz="3200" dirty="0"/>
              <a:t>Avoid restating the myth or rumor.</a:t>
            </a:r>
          </a:p>
          <a:p>
            <a:pPr marL="342900" indent="-342900">
              <a:buAutoNum type="arabicPeriod"/>
            </a:pPr>
            <a:r>
              <a:rPr lang="en-US" sz="3200" dirty="0"/>
              <a:t>Share personal experience</a:t>
            </a:r>
          </a:p>
          <a:p>
            <a:pPr marL="342900" indent="-342900">
              <a:buAutoNum type="arabicPeriod"/>
            </a:pPr>
            <a:r>
              <a:rPr lang="en-US" sz="3200" dirty="0"/>
              <a:t>Reinforce vaccination as the norm in your clinic, practice or office.</a:t>
            </a:r>
          </a:p>
        </p:txBody>
      </p:sp>
    </p:spTree>
    <p:extLst>
      <p:ext uri="{BB962C8B-B14F-4D97-AF65-F5344CB8AC3E}">
        <p14:creationId xmlns:p14="http://schemas.microsoft.com/office/powerpoint/2010/main" val="167434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D0CF-B298-4280-B704-1642F4684B41}"/>
              </a:ext>
            </a:extLst>
          </p:cNvPr>
          <p:cNvSpPr>
            <a:spLocks noGrp="1"/>
          </p:cNvSpPr>
          <p:nvPr>
            <p:ph type="title"/>
          </p:nvPr>
        </p:nvSpPr>
        <p:spPr>
          <a:xfrm>
            <a:off x="838200" y="365125"/>
            <a:ext cx="10515600" cy="910959"/>
          </a:xfrm>
        </p:spPr>
        <p:txBody>
          <a:bodyPr/>
          <a:lstStyle/>
          <a:p>
            <a:pPr algn="ctr"/>
            <a:r>
              <a:rPr lang="en-US" dirty="0"/>
              <a:t>“Is the HPV vaccine safe?”</a:t>
            </a:r>
          </a:p>
        </p:txBody>
      </p:sp>
      <p:sp>
        <p:nvSpPr>
          <p:cNvPr id="4" name="Speech Bubble: Oval 3">
            <a:extLst>
              <a:ext uri="{FF2B5EF4-FFF2-40B4-BE49-F238E27FC236}">
                <a16:creationId xmlns:a16="http://schemas.microsoft.com/office/drawing/2014/main" id="{FC8EB463-1140-4EAF-9CDE-C6D2C72F9EB1}"/>
              </a:ext>
            </a:extLst>
          </p:cNvPr>
          <p:cNvSpPr/>
          <p:nvPr/>
        </p:nvSpPr>
        <p:spPr>
          <a:xfrm>
            <a:off x="1460499" y="1113178"/>
            <a:ext cx="4199467" cy="1862667"/>
          </a:xfrm>
          <a:prstGeom prst="wedgeEllipseCallout">
            <a:avLst>
              <a:gd name="adj1" fmla="val -64076"/>
              <a:gd name="adj2" fmla="val 43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 the HPV vaccine is very safe. What is your specific concern?</a:t>
            </a:r>
          </a:p>
          <a:p>
            <a:pPr algn="ctr"/>
            <a:endParaRPr lang="en-US" dirty="0"/>
          </a:p>
        </p:txBody>
      </p:sp>
      <p:sp>
        <p:nvSpPr>
          <p:cNvPr id="5" name="Speech Bubble: Oval 4">
            <a:extLst>
              <a:ext uri="{FF2B5EF4-FFF2-40B4-BE49-F238E27FC236}">
                <a16:creationId xmlns:a16="http://schemas.microsoft.com/office/drawing/2014/main" id="{20B17A3E-4B41-4B9E-B71E-DCD33FDF54C7}"/>
              </a:ext>
            </a:extLst>
          </p:cNvPr>
          <p:cNvSpPr/>
          <p:nvPr/>
        </p:nvSpPr>
        <p:spPr>
          <a:xfrm>
            <a:off x="5825067" y="1350714"/>
            <a:ext cx="4013200" cy="1862667"/>
          </a:xfrm>
          <a:prstGeom prst="wedgeEllipseCallout">
            <a:avLst>
              <a:gd name="adj1" fmla="val 69266"/>
              <a:gd name="adj2" fmla="val 4804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vaccine is so new. How do we know it’s safe?</a:t>
            </a:r>
          </a:p>
        </p:txBody>
      </p:sp>
      <p:sp>
        <p:nvSpPr>
          <p:cNvPr id="7" name="Speech Bubble: Oval 6">
            <a:extLst>
              <a:ext uri="{FF2B5EF4-FFF2-40B4-BE49-F238E27FC236}">
                <a16:creationId xmlns:a16="http://schemas.microsoft.com/office/drawing/2014/main" id="{A2EDFF2A-5832-4CFC-8552-39A2C32A8F8C}"/>
              </a:ext>
            </a:extLst>
          </p:cNvPr>
          <p:cNvSpPr/>
          <p:nvPr/>
        </p:nvSpPr>
        <p:spPr>
          <a:xfrm>
            <a:off x="840317" y="3088576"/>
            <a:ext cx="6087533" cy="2023910"/>
          </a:xfrm>
          <a:prstGeom prst="wedgeEllipseCallout">
            <a:avLst>
              <a:gd name="adj1" fmla="val -54802"/>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I'm glad you brought that up.  the HPV vaccine is older than &lt;son/daughter&gt; and has been studied  in clinical trials for years to make sure it is safe. </a:t>
            </a:r>
          </a:p>
          <a:p>
            <a:pPr algn="ctr"/>
            <a:endParaRPr lang="en-US" dirty="0"/>
          </a:p>
        </p:txBody>
      </p:sp>
      <p:sp>
        <p:nvSpPr>
          <p:cNvPr id="10" name="Speech Bubble: Oval 9">
            <a:extLst>
              <a:ext uri="{FF2B5EF4-FFF2-40B4-BE49-F238E27FC236}">
                <a16:creationId xmlns:a16="http://schemas.microsoft.com/office/drawing/2014/main" id="{FC2A6C44-F907-4BAC-8E4B-B2696CFD94AA}"/>
              </a:ext>
            </a:extLst>
          </p:cNvPr>
          <p:cNvSpPr/>
          <p:nvPr/>
        </p:nvSpPr>
        <p:spPr>
          <a:xfrm>
            <a:off x="7611533" y="3352716"/>
            <a:ext cx="3759200" cy="1635057"/>
          </a:xfrm>
          <a:prstGeom prst="wedgeEllipseCallout">
            <a:avLst>
              <a:gd name="adj1" fmla="val 69266"/>
              <a:gd name="adj2" fmla="val 4804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Are there any serious side effects?</a:t>
            </a:r>
          </a:p>
        </p:txBody>
      </p:sp>
      <p:sp>
        <p:nvSpPr>
          <p:cNvPr id="16" name="Speech Bubble: Oval 15">
            <a:extLst>
              <a:ext uri="{FF2B5EF4-FFF2-40B4-BE49-F238E27FC236}">
                <a16:creationId xmlns:a16="http://schemas.microsoft.com/office/drawing/2014/main" id="{DA07B50D-4E6D-447D-B535-1A08D6E3F601}"/>
              </a:ext>
            </a:extLst>
          </p:cNvPr>
          <p:cNvSpPr/>
          <p:nvPr/>
        </p:nvSpPr>
        <p:spPr>
          <a:xfrm>
            <a:off x="3784600" y="4987773"/>
            <a:ext cx="6595533" cy="1770413"/>
          </a:xfrm>
          <a:prstGeom prst="wedgeEllipseCallout">
            <a:avLst>
              <a:gd name="adj1" fmla="val -67789"/>
              <a:gd name="adj2" fmla="val 37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Vaccines are safe but as you know injections can hurt and there may be lingering pain and swelling where we give the shot. </a:t>
            </a:r>
          </a:p>
        </p:txBody>
      </p:sp>
    </p:spTree>
    <p:extLst>
      <p:ext uri="{BB962C8B-B14F-4D97-AF65-F5344CB8AC3E}">
        <p14:creationId xmlns:p14="http://schemas.microsoft.com/office/powerpoint/2010/main" val="119982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1F3917-14C6-46F9-B2B5-12FB8E748F7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saturation sat="104000"/>
                    </a14:imgEffect>
                  </a14:imgLayer>
                </a14:imgProps>
              </a:ext>
              <a:ext uri="{28A0092B-C50C-407E-A947-70E740481C1C}">
                <a14:useLocalDpi xmlns:a14="http://schemas.microsoft.com/office/drawing/2010/main" val="0"/>
              </a:ext>
            </a:extLst>
          </a:blip>
          <a:stretch>
            <a:fillRect/>
          </a:stretch>
        </p:blipFill>
        <p:spPr>
          <a:xfrm>
            <a:off x="0" y="0"/>
            <a:ext cx="12192000" cy="7162401"/>
          </a:xfrm>
        </p:spPr>
      </p:pic>
      <p:sp>
        <p:nvSpPr>
          <p:cNvPr id="6" name="TextBox 5">
            <a:extLst>
              <a:ext uri="{FF2B5EF4-FFF2-40B4-BE49-F238E27FC236}">
                <a16:creationId xmlns:a16="http://schemas.microsoft.com/office/drawing/2014/main" id="{35CFAA48-E3DC-4338-98B9-7C0011520C8D}"/>
              </a:ext>
            </a:extLst>
          </p:cNvPr>
          <p:cNvSpPr txBox="1"/>
          <p:nvPr/>
        </p:nvSpPr>
        <p:spPr>
          <a:xfrm>
            <a:off x="1630680" y="1447800"/>
            <a:ext cx="9174480" cy="3600986"/>
          </a:xfrm>
          <a:prstGeom prst="rect">
            <a:avLst/>
          </a:prstGeom>
          <a:solidFill>
            <a:schemeClr val="bg1"/>
          </a:solidFill>
          <a:ln cmpd="sng">
            <a:solidFill>
              <a:schemeClr val="tx2"/>
            </a:solidFill>
          </a:ln>
        </p:spPr>
        <p:txBody>
          <a:bodyPr wrap="square" lIns="91440" tIns="45720" rIns="91440" bIns="45720" rtlCol="0" anchor="t">
            <a:spAutoFit/>
          </a:bodyPr>
          <a:lstStyle/>
          <a:p>
            <a:r>
              <a:rPr lang="en-US" sz="2400" dirty="0"/>
              <a:t>Poll:</a:t>
            </a:r>
          </a:p>
          <a:p>
            <a:endParaRPr lang="en-US" sz="2400" dirty="0"/>
          </a:p>
          <a:p>
            <a:r>
              <a:rPr lang="en-US" sz="2400" b="1" dirty="0"/>
              <a:t>How confident are you in your ability to effectively respond to vaccine hesitancy?</a:t>
            </a:r>
          </a:p>
          <a:p>
            <a:endParaRPr lang="en-US" sz="2400" dirty="0"/>
          </a:p>
          <a:p>
            <a:pPr marL="285750" indent="-285750">
              <a:buFont typeface="Wingdings" panose="05000000000000000000" pitchFamily="2" charset="2"/>
              <a:buChar char="q"/>
            </a:pPr>
            <a:r>
              <a:rPr lang="en-US" sz="2400" dirty="0"/>
              <a:t> Is zero a confidence? I am very nervous about this issue.</a:t>
            </a:r>
          </a:p>
          <a:p>
            <a:pPr marL="285750" indent="-285750">
              <a:buFont typeface="Wingdings" panose="05000000000000000000" pitchFamily="2" charset="2"/>
              <a:buChar char="q"/>
            </a:pPr>
            <a:r>
              <a:rPr lang="en-US" sz="2400" dirty="0"/>
              <a:t> I am somewhat confident, but I could use some practice.</a:t>
            </a:r>
          </a:p>
          <a:p>
            <a:pPr marL="285750" indent="-285750">
              <a:buFont typeface="Wingdings" panose="05000000000000000000" pitchFamily="2" charset="2"/>
              <a:buChar char="q"/>
            </a:pPr>
            <a:r>
              <a:rPr lang="en-US" sz="2400" dirty="0"/>
              <a:t> I am super confident! I’m just here for some pointers.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2623327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0B79D-9D11-4092-90AA-577F21F209A4}"/>
              </a:ext>
            </a:extLst>
          </p:cNvPr>
          <p:cNvSpPr>
            <a:spLocks noGrp="1"/>
          </p:cNvSpPr>
          <p:nvPr>
            <p:ph type="title"/>
          </p:nvPr>
        </p:nvSpPr>
        <p:spPr>
          <a:xfrm>
            <a:off x="838200" y="339725"/>
            <a:ext cx="10515600" cy="790575"/>
          </a:xfrm>
        </p:spPr>
        <p:txBody>
          <a:bodyPr/>
          <a:lstStyle/>
          <a:p>
            <a:pPr algn="ctr"/>
            <a:r>
              <a:rPr lang="en-US" dirty="0"/>
              <a:t>“Why does my child need this vaccine?”</a:t>
            </a:r>
          </a:p>
        </p:txBody>
      </p:sp>
      <p:sp>
        <p:nvSpPr>
          <p:cNvPr id="3" name="Content Placeholder 2">
            <a:extLst>
              <a:ext uri="{FF2B5EF4-FFF2-40B4-BE49-F238E27FC236}">
                <a16:creationId xmlns:a16="http://schemas.microsoft.com/office/drawing/2014/main" id="{756E190C-BDDC-40C1-BEAE-521285AB086E}"/>
              </a:ext>
            </a:extLst>
          </p:cNvPr>
          <p:cNvSpPr>
            <a:spLocks noGrp="1"/>
          </p:cNvSpPr>
          <p:nvPr>
            <p:ph idx="1"/>
          </p:nvPr>
        </p:nvSpPr>
        <p:spPr>
          <a:xfrm>
            <a:off x="702733" y="1402291"/>
            <a:ext cx="11150600" cy="4879975"/>
          </a:xfrm>
        </p:spPr>
        <p:txBody>
          <a:bodyPr vert="horz" lIns="91440" tIns="45720" rIns="91440" bIns="45720" rtlCol="0" anchor="t">
            <a:normAutofit/>
          </a:bodyPr>
          <a:lstStyle/>
          <a:p>
            <a:pPr>
              <a:lnSpc>
                <a:spcPct val="100000"/>
              </a:lnSpc>
            </a:pPr>
            <a:r>
              <a:rPr lang="en-US" dirty="0"/>
              <a:t>We recommend the HPV vaccine for all 9-12 year old boys and girls to protect against cancers caused by HPV infections. </a:t>
            </a:r>
          </a:p>
          <a:p>
            <a:pPr>
              <a:lnSpc>
                <a:spcPct val="100000"/>
              </a:lnSpc>
            </a:pPr>
            <a:r>
              <a:rPr lang="en-US" i="1" dirty="0">
                <a:solidFill>
                  <a:srgbClr val="FF0000"/>
                </a:solidFill>
              </a:rPr>
              <a:t>Fair warning</a:t>
            </a:r>
            <a:r>
              <a:rPr lang="en-US" dirty="0"/>
              <a:t>, some people might try to trick you into thinking the vaccine doesn’t provide long-lasting protection, but we know that the vaccine works in the body for at least 12 years without becoming less effective. </a:t>
            </a:r>
          </a:p>
          <a:p>
            <a:pPr>
              <a:lnSpc>
                <a:spcPct val="100000"/>
              </a:lnSpc>
            </a:pPr>
            <a:r>
              <a:rPr lang="en-US" dirty="0"/>
              <a:t>In fact, the vaccine works so well, that when given at (patient’s age), they only need 2 doses instead of 3.</a:t>
            </a:r>
          </a:p>
          <a:p>
            <a:pPr>
              <a:lnSpc>
                <a:spcPct val="100000"/>
              </a:lnSpc>
            </a:pPr>
            <a:r>
              <a:rPr lang="en-US" dirty="0"/>
              <a:t>We strongly recommend the HPV vaccine in this clinic because HPV vaccination could prevent up to six cancers. </a:t>
            </a:r>
          </a:p>
        </p:txBody>
      </p:sp>
    </p:spTree>
    <p:extLst>
      <p:ext uri="{BB962C8B-B14F-4D97-AF65-F5344CB8AC3E}">
        <p14:creationId xmlns:p14="http://schemas.microsoft.com/office/powerpoint/2010/main" val="2619163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56462-F57E-4899-A3BE-2820E8AADB9A}"/>
              </a:ext>
            </a:extLst>
          </p:cNvPr>
          <p:cNvSpPr>
            <a:spLocks noGrp="1"/>
          </p:cNvSpPr>
          <p:nvPr>
            <p:ph type="title"/>
          </p:nvPr>
        </p:nvSpPr>
        <p:spPr>
          <a:xfrm>
            <a:off x="838200" y="339725"/>
            <a:ext cx="10515600" cy="815975"/>
          </a:xfrm>
        </p:spPr>
        <p:txBody>
          <a:bodyPr/>
          <a:lstStyle/>
          <a:p>
            <a:pPr algn="ctr"/>
            <a:r>
              <a:rPr lang="en-US" dirty="0"/>
              <a:t>“I heard…&lt;insert scary story&gt;”</a:t>
            </a:r>
          </a:p>
        </p:txBody>
      </p:sp>
      <p:sp>
        <p:nvSpPr>
          <p:cNvPr id="3" name="Content Placeholder 2">
            <a:extLst>
              <a:ext uri="{FF2B5EF4-FFF2-40B4-BE49-F238E27FC236}">
                <a16:creationId xmlns:a16="http://schemas.microsoft.com/office/drawing/2014/main" id="{017FEF95-16D8-47DC-B1CD-B61D27DB1268}"/>
              </a:ext>
            </a:extLst>
          </p:cNvPr>
          <p:cNvSpPr>
            <a:spLocks noGrp="1"/>
          </p:cNvSpPr>
          <p:nvPr>
            <p:ph idx="1"/>
          </p:nvPr>
        </p:nvSpPr>
        <p:spPr>
          <a:xfrm>
            <a:off x="736599" y="1409700"/>
            <a:ext cx="11196145" cy="4816913"/>
          </a:xfrm>
        </p:spPr>
        <p:txBody>
          <a:bodyPr vert="horz" lIns="91440" tIns="45720" rIns="91440" bIns="45720" rtlCol="0" anchor="t">
            <a:normAutofit fontScale="92500"/>
          </a:bodyPr>
          <a:lstStyle/>
          <a:p>
            <a:r>
              <a:rPr lang="en-US" dirty="0"/>
              <a:t>I can understand why you would be concerned after hearing that.</a:t>
            </a:r>
          </a:p>
          <a:p>
            <a:r>
              <a:rPr lang="en-US" dirty="0"/>
              <a:t>If I didn’t know all the safety data and research showing the safety and benefits of HPV vaccination, I would be concerned too.</a:t>
            </a:r>
          </a:p>
          <a:p>
            <a:r>
              <a:rPr lang="en-US" dirty="0"/>
              <a:t>The truth is the HPV vaccine is… safe/works/is important for boys and girls.</a:t>
            </a:r>
          </a:p>
          <a:p>
            <a:r>
              <a:rPr lang="en-US" dirty="0"/>
              <a:t>I’m glad you asked me this question. If you are looking for accurate information about the HPV vaccines, we use the CDC, the American Academy of Pediatrics, and the American Cancer Society websites.</a:t>
            </a:r>
          </a:p>
          <a:p>
            <a:r>
              <a:rPr lang="en-US" dirty="0"/>
              <a:t>The information I am sharing with you is supported by research done here and around the world.  </a:t>
            </a:r>
          </a:p>
          <a:p>
            <a:r>
              <a:rPr lang="en-US" dirty="0"/>
              <a:t>Our entire team is dedicated to doing everything we can to protect your son/daughter and that includes giving routine vaccinations.</a:t>
            </a:r>
          </a:p>
        </p:txBody>
      </p:sp>
    </p:spTree>
    <p:extLst>
      <p:ext uri="{BB962C8B-B14F-4D97-AF65-F5344CB8AC3E}">
        <p14:creationId xmlns:p14="http://schemas.microsoft.com/office/powerpoint/2010/main" val="2152081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D46B6E-F826-4AD0-8623-84F8B73D5E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365" y="354177"/>
            <a:ext cx="6193768" cy="6193768"/>
          </a:xfrm>
        </p:spPr>
      </p:pic>
      <p:sp>
        <p:nvSpPr>
          <p:cNvPr id="6" name="TextBox 5">
            <a:extLst>
              <a:ext uri="{FF2B5EF4-FFF2-40B4-BE49-F238E27FC236}">
                <a16:creationId xmlns:a16="http://schemas.microsoft.com/office/drawing/2014/main" id="{9436D759-C845-42CF-BFA8-0A32D11E1C79}"/>
              </a:ext>
            </a:extLst>
          </p:cNvPr>
          <p:cNvSpPr txBox="1"/>
          <p:nvPr/>
        </p:nvSpPr>
        <p:spPr>
          <a:xfrm>
            <a:off x="6726620" y="536027"/>
            <a:ext cx="5297213" cy="5632311"/>
          </a:xfrm>
          <a:prstGeom prst="rect">
            <a:avLst/>
          </a:prstGeom>
          <a:noFill/>
        </p:spPr>
        <p:txBody>
          <a:bodyPr wrap="square" rtlCol="0">
            <a:spAutoFit/>
          </a:bodyPr>
          <a:lstStyle/>
          <a:p>
            <a:r>
              <a:rPr lang="en-US" sz="3600" dirty="0"/>
              <a:t>You’ve made vaccination the norm in your clinic, set up systems to facilitate action and reduce barriers, given a presumptive recommendation and answered questions and the parent still refuses… that’s OK!</a:t>
            </a:r>
          </a:p>
          <a:p>
            <a:pPr algn="ctr"/>
            <a:r>
              <a:rPr lang="en-US" sz="3600" dirty="0">
                <a:solidFill>
                  <a:srgbClr val="0070C0"/>
                </a:solidFill>
              </a:rPr>
              <a:t>Try again next time!</a:t>
            </a:r>
          </a:p>
        </p:txBody>
      </p:sp>
    </p:spTree>
    <p:extLst>
      <p:ext uri="{BB962C8B-B14F-4D97-AF65-F5344CB8AC3E}">
        <p14:creationId xmlns:p14="http://schemas.microsoft.com/office/powerpoint/2010/main" val="1765441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F7EF0A-6C95-4A14-8BAA-0A8394C085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800" y="2895600"/>
            <a:ext cx="2819669" cy="3962399"/>
          </a:xfrm>
        </p:spPr>
      </p:pic>
      <p:sp>
        <p:nvSpPr>
          <p:cNvPr id="6" name="TextBox 5">
            <a:extLst>
              <a:ext uri="{FF2B5EF4-FFF2-40B4-BE49-F238E27FC236}">
                <a16:creationId xmlns:a16="http://schemas.microsoft.com/office/drawing/2014/main" id="{1160B8A1-9728-47CB-A1FC-5A62CE2D5A56}"/>
              </a:ext>
            </a:extLst>
          </p:cNvPr>
          <p:cNvSpPr txBox="1"/>
          <p:nvPr/>
        </p:nvSpPr>
        <p:spPr>
          <a:xfrm>
            <a:off x="2958701" y="255634"/>
            <a:ext cx="9067531" cy="6740307"/>
          </a:xfrm>
          <a:prstGeom prst="rect">
            <a:avLst/>
          </a:prstGeom>
          <a:noFill/>
        </p:spPr>
        <p:txBody>
          <a:bodyPr wrap="square" lIns="91440" tIns="45720" rIns="91440" bIns="45720" rtlCol="0" anchor="t">
            <a:spAutoFit/>
          </a:bodyPr>
          <a:lstStyle/>
          <a:p>
            <a:r>
              <a:rPr lang="en-US" sz="3600" dirty="0"/>
              <a:t>American Cancer Society</a:t>
            </a:r>
            <a:endParaRPr lang="en-US" dirty="0"/>
          </a:p>
          <a:p>
            <a:r>
              <a:rPr lang="en-US" sz="3600" dirty="0">
                <a:ea typeface="+mn-lt"/>
                <a:cs typeface="+mn-lt"/>
                <a:hlinkClick r:id="rId4"/>
              </a:rPr>
              <a:t>https://www.cancer.org/healthy/hpv-vaccine.html</a:t>
            </a:r>
            <a:endParaRPr lang="en-US"/>
          </a:p>
          <a:p>
            <a:endParaRPr lang="en-US" sz="3600" dirty="0"/>
          </a:p>
          <a:p>
            <a:r>
              <a:rPr lang="en-US" sz="3600" dirty="0"/>
              <a:t>CDC #HowIRecommend Video Series </a:t>
            </a:r>
          </a:p>
          <a:p>
            <a:r>
              <a:rPr lang="en-US" sz="3600" dirty="0">
                <a:hlinkClick r:id="rId5"/>
              </a:rPr>
              <a:t>https://www.cdc.gov/hpv/hcp/how-I-recommend.html</a:t>
            </a:r>
            <a:endParaRPr lang="en-US" sz="3600" dirty="0">
              <a:cs typeface="Calibri"/>
            </a:endParaRPr>
          </a:p>
          <a:p>
            <a:endParaRPr lang="en-US" sz="3600" dirty="0"/>
          </a:p>
          <a:p>
            <a:r>
              <a:rPr lang="en-US" sz="3600" dirty="0">
                <a:cs typeface="Calibri"/>
              </a:rPr>
              <a:t>National HPV Vaccination Roundtable Resource Library</a:t>
            </a:r>
          </a:p>
          <a:p>
            <a:r>
              <a:rPr lang="en-US" sz="3600" dirty="0">
                <a:ea typeface="+mn-lt"/>
                <a:cs typeface="+mn-lt"/>
                <a:hlinkClick r:id="rId6"/>
              </a:rPr>
              <a:t>http://hpvroundtable.org/resource-library</a:t>
            </a:r>
            <a:endParaRPr lang="en-US" sz="3600">
              <a:ea typeface="+mn-lt"/>
              <a:cs typeface="+mn-lt"/>
            </a:endParaRPr>
          </a:p>
          <a:p>
            <a:endParaRPr lang="en-US" sz="3600" dirty="0">
              <a:cs typeface="Calibri"/>
            </a:endParaRPr>
          </a:p>
        </p:txBody>
      </p:sp>
    </p:spTree>
    <p:extLst>
      <p:ext uri="{BB962C8B-B14F-4D97-AF65-F5344CB8AC3E}">
        <p14:creationId xmlns:p14="http://schemas.microsoft.com/office/powerpoint/2010/main" val="97053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screenshot of a cell phone&#10;&#10;Description automatically generated">
            <a:extLst>
              <a:ext uri="{FF2B5EF4-FFF2-40B4-BE49-F238E27FC236}">
                <a16:creationId xmlns:a16="http://schemas.microsoft.com/office/drawing/2014/main" id="{6802EE51-533A-4057-A359-64D5ABF40193}"/>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474192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close up of a logo&#10;&#10;Description automatically generated">
            <a:extLst>
              <a:ext uri="{FF2B5EF4-FFF2-40B4-BE49-F238E27FC236}">
                <a16:creationId xmlns:a16="http://schemas.microsoft.com/office/drawing/2014/main" id="{4C1FD7E7-1C97-4108-A300-DCC473E30FF5}"/>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087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6D6673B-10BB-4732-9798-6EC3A6647E17}"/>
              </a:ext>
            </a:extLst>
          </p:cNvPr>
          <p:cNvGraphicFramePr/>
          <p:nvPr>
            <p:extLst>
              <p:ext uri="{D42A27DB-BD31-4B8C-83A1-F6EECF244321}">
                <p14:modId xmlns:p14="http://schemas.microsoft.com/office/powerpoint/2010/main" val="19421017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251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1F3917-14C6-46F9-B2B5-12FB8E748F7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saturation sat="104000"/>
                    </a14:imgEffect>
                  </a14:imgLayer>
                </a14:imgProps>
              </a:ext>
              <a:ext uri="{28A0092B-C50C-407E-A947-70E740481C1C}">
                <a14:useLocalDpi xmlns:a14="http://schemas.microsoft.com/office/drawing/2010/main" val="0"/>
              </a:ext>
            </a:extLst>
          </a:blip>
          <a:stretch>
            <a:fillRect/>
          </a:stretch>
        </p:blipFill>
        <p:spPr>
          <a:xfrm>
            <a:off x="0" y="0"/>
            <a:ext cx="12192000" cy="7162401"/>
          </a:xfrm>
        </p:spPr>
      </p:pic>
      <p:sp>
        <p:nvSpPr>
          <p:cNvPr id="6" name="TextBox 5">
            <a:extLst>
              <a:ext uri="{FF2B5EF4-FFF2-40B4-BE49-F238E27FC236}">
                <a16:creationId xmlns:a16="http://schemas.microsoft.com/office/drawing/2014/main" id="{35CFAA48-E3DC-4338-98B9-7C0011520C8D}"/>
              </a:ext>
            </a:extLst>
          </p:cNvPr>
          <p:cNvSpPr txBox="1"/>
          <p:nvPr/>
        </p:nvSpPr>
        <p:spPr>
          <a:xfrm>
            <a:off x="1630680" y="1447800"/>
            <a:ext cx="9174480" cy="3693319"/>
          </a:xfrm>
          <a:prstGeom prst="rect">
            <a:avLst/>
          </a:prstGeom>
          <a:solidFill>
            <a:schemeClr val="bg1"/>
          </a:solidFill>
          <a:ln cmpd="sng">
            <a:solidFill>
              <a:schemeClr val="tx2"/>
            </a:solidFill>
          </a:ln>
        </p:spPr>
        <p:txBody>
          <a:bodyPr wrap="square" rtlCol="0">
            <a:spAutoFit/>
          </a:bodyPr>
          <a:lstStyle/>
          <a:p>
            <a:r>
              <a:rPr lang="en-US" sz="2400" dirty="0"/>
              <a:t>Poll:</a:t>
            </a:r>
          </a:p>
          <a:p>
            <a:endParaRPr lang="en-US" sz="2400" dirty="0"/>
          </a:p>
          <a:p>
            <a:r>
              <a:rPr lang="en-US" sz="2400" b="1" dirty="0"/>
              <a:t>Do you feel more confident in your ability to respond to HPV vaccine hesitancy than before this webinar?</a:t>
            </a:r>
          </a:p>
          <a:p>
            <a:endParaRPr lang="en-US" sz="2400" dirty="0"/>
          </a:p>
          <a:p>
            <a:pPr marL="285750" indent="-285750">
              <a:buFont typeface="Wingdings" panose="05000000000000000000" pitchFamily="2" charset="2"/>
              <a:buChar char="q"/>
            </a:pPr>
            <a:r>
              <a:rPr lang="en-US" sz="2400" dirty="0"/>
              <a:t> Yes! I learned what I need to know to address vaccine hesitancy!</a:t>
            </a:r>
          </a:p>
          <a:p>
            <a:pPr marL="285750" indent="-285750">
              <a:buFont typeface="Wingdings" panose="05000000000000000000" pitchFamily="2" charset="2"/>
              <a:buChar char="q"/>
            </a:pPr>
            <a:r>
              <a:rPr lang="en-US" sz="2400" dirty="0"/>
              <a:t> Somewhat. I learned some new things, but I still need practice. </a:t>
            </a:r>
          </a:p>
          <a:p>
            <a:pPr marL="285750" indent="-285750">
              <a:buFont typeface="Wingdings" panose="05000000000000000000" pitchFamily="2" charset="2"/>
              <a:buChar char="q"/>
            </a:pPr>
            <a:r>
              <a:rPr lang="en-US" sz="2400" dirty="0"/>
              <a:t> Not really. I was hoping for …(put in the chat box a resource that would help you feel more confident)</a:t>
            </a:r>
            <a:endParaRPr lang="en-US" dirty="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1441492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FBC2-6655-4F94-A85C-40C07C6ACB76}"/>
              </a:ext>
            </a:extLst>
          </p:cNvPr>
          <p:cNvSpPr>
            <a:spLocks noGrp="1"/>
          </p:cNvSpPr>
          <p:nvPr>
            <p:ph type="ctrTitle"/>
          </p:nvPr>
        </p:nvSpPr>
        <p:spPr>
          <a:xfrm>
            <a:off x="1560785" y="2736577"/>
            <a:ext cx="9144000" cy="2387600"/>
          </a:xfrm>
        </p:spPr>
        <p:txBody>
          <a:bodyPr/>
          <a:lstStyle/>
          <a:p>
            <a:r>
              <a:rPr lang="en-US" dirty="0"/>
              <a:t>Thank You!</a:t>
            </a:r>
          </a:p>
        </p:txBody>
      </p:sp>
      <p:sp>
        <p:nvSpPr>
          <p:cNvPr id="3" name="Subtitle 2">
            <a:extLst>
              <a:ext uri="{FF2B5EF4-FFF2-40B4-BE49-F238E27FC236}">
                <a16:creationId xmlns:a16="http://schemas.microsoft.com/office/drawing/2014/main" id="{31A2BD83-F750-4759-9AE0-3666FE2BB3DC}"/>
              </a:ext>
            </a:extLst>
          </p:cNvPr>
          <p:cNvSpPr>
            <a:spLocks noGrp="1"/>
          </p:cNvSpPr>
          <p:nvPr>
            <p:ph type="subTitle" idx="1"/>
          </p:nvPr>
        </p:nvSpPr>
        <p:spPr>
          <a:xfrm>
            <a:off x="1439917" y="5124177"/>
            <a:ext cx="9144000" cy="1655762"/>
          </a:xfrm>
        </p:spPr>
        <p:txBody>
          <a:bodyPr>
            <a:normAutofit/>
          </a:bodyPr>
          <a:lstStyle/>
          <a:p>
            <a:r>
              <a:rPr lang="en-US" sz="1600" dirty="0"/>
              <a:t>Jennifer Sienko, MPH</a:t>
            </a:r>
          </a:p>
          <a:p>
            <a:r>
              <a:rPr lang="en-US" sz="1600" dirty="0">
                <a:hlinkClick r:id="rId3"/>
              </a:rPr>
              <a:t>Jennifer.Sienko@cancer.org</a:t>
            </a:r>
            <a:r>
              <a:rPr lang="en-US" sz="1600" dirty="0"/>
              <a:t> </a:t>
            </a:r>
          </a:p>
          <a:p>
            <a:r>
              <a:rPr lang="en-US" sz="1600" dirty="0"/>
              <a:t>Director, National HPV Vaccination Roundtable, Communications and Public Engagement</a:t>
            </a:r>
          </a:p>
          <a:p>
            <a:r>
              <a:rPr lang="en-US" sz="1600" dirty="0">
                <a:hlinkClick r:id="rId4"/>
              </a:rPr>
              <a:t>www.hpvroundtable.org</a:t>
            </a:r>
            <a:r>
              <a:rPr lang="en-US" sz="1600" dirty="0"/>
              <a:t> </a:t>
            </a:r>
          </a:p>
        </p:txBody>
      </p:sp>
      <p:pic>
        <p:nvPicPr>
          <p:cNvPr id="5" name="Picture 4">
            <a:extLst>
              <a:ext uri="{FF2B5EF4-FFF2-40B4-BE49-F238E27FC236}">
                <a16:creationId xmlns:a16="http://schemas.microsoft.com/office/drawing/2014/main" id="{C4FBBAF4-C5B7-4FB1-92CE-AD6DB9900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72" y="80962"/>
            <a:ext cx="12118427" cy="3046919"/>
          </a:xfrm>
          <a:prstGeom prst="rect">
            <a:avLst/>
          </a:prstGeom>
        </p:spPr>
      </p:pic>
    </p:spTree>
    <p:extLst>
      <p:ext uri="{BB962C8B-B14F-4D97-AF65-F5344CB8AC3E}">
        <p14:creationId xmlns:p14="http://schemas.microsoft.com/office/powerpoint/2010/main" val="339880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401AB5-9D27-468C-B633-D6D32E2100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935" y="0"/>
            <a:ext cx="11875065" cy="6679724"/>
          </a:xfrm>
        </p:spPr>
      </p:pic>
    </p:spTree>
    <p:extLst>
      <p:ext uri="{BB962C8B-B14F-4D97-AF65-F5344CB8AC3E}">
        <p14:creationId xmlns:p14="http://schemas.microsoft.com/office/powerpoint/2010/main" val="269354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54A50-AAB0-4AE3-A33D-F4630CD52D42}"/>
              </a:ext>
            </a:extLst>
          </p:cNvPr>
          <p:cNvPicPr>
            <a:picLocks noChangeAspect="1"/>
          </p:cNvPicPr>
          <p:nvPr/>
        </p:nvPicPr>
        <p:blipFill>
          <a:blip r:embed="rId3"/>
          <a:stretch>
            <a:fillRect/>
          </a:stretch>
        </p:blipFill>
        <p:spPr>
          <a:xfrm>
            <a:off x="0" y="114300"/>
            <a:ext cx="12192000" cy="6629400"/>
          </a:xfrm>
          <a:prstGeom prst="rect">
            <a:avLst/>
          </a:prstGeom>
        </p:spPr>
      </p:pic>
    </p:spTree>
    <p:extLst>
      <p:ext uri="{BB962C8B-B14F-4D97-AF65-F5344CB8AC3E}">
        <p14:creationId xmlns:p14="http://schemas.microsoft.com/office/powerpoint/2010/main" val="391871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screen shot of a person&#10;&#10;Description automatically generated">
            <a:extLst>
              <a:ext uri="{FF2B5EF4-FFF2-40B4-BE49-F238E27FC236}">
                <a16:creationId xmlns:a16="http://schemas.microsoft.com/office/drawing/2014/main" id="{E1BB61C7-1FC9-4FED-8623-0D9D383E2569}"/>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19992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0E787E-8088-4E3B-A656-A865294B42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160" y="363748"/>
            <a:ext cx="11663680" cy="5571122"/>
          </a:xfrm>
        </p:spPr>
      </p:pic>
      <p:sp>
        <p:nvSpPr>
          <p:cNvPr id="2" name="TextBox 1">
            <a:extLst>
              <a:ext uri="{FF2B5EF4-FFF2-40B4-BE49-F238E27FC236}">
                <a16:creationId xmlns:a16="http://schemas.microsoft.com/office/drawing/2014/main" id="{A10B411D-C987-4458-B3E9-F4FC73DE1816}"/>
              </a:ext>
            </a:extLst>
          </p:cNvPr>
          <p:cNvSpPr txBox="1"/>
          <p:nvPr/>
        </p:nvSpPr>
        <p:spPr>
          <a:xfrm>
            <a:off x="5655733" y="6231467"/>
            <a:ext cx="6146800" cy="369332"/>
          </a:xfrm>
          <a:prstGeom prst="rect">
            <a:avLst/>
          </a:prstGeom>
          <a:noFill/>
        </p:spPr>
        <p:txBody>
          <a:bodyPr wrap="square" rtlCol="0">
            <a:spAutoFit/>
          </a:bodyPr>
          <a:lstStyle/>
          <a:p>
            <a:r>
              <a:rPr lang="fr-FR"/>
              <a:t>Dubé, E Institut National de Santé Publique du Québec, Canada</a:t>
            </a:r>
            <a:endParaRPr lang="en-US" dirty="0"/>
          </a:p>
        </p:txBody>
      </p:sp>
    </p:spTree>
    <p:extLst>
      <p:ext uri="{BB962C8B-B14F-4D97-AF65-F5344CB8AC3E}">
        <p14:creationId xmlns:p14="http://schemas.microsoft.com/office/powerpoint/2010/main" val="352055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B44706-674B-4D58-AE79-2440ED4A09FB}"/>
              </a:ext>
            </a:extLst>
          </p:cNvPr>
          <p:cNvSpPr txBox="1"/>
          <p:nvPr/>
        </p:nvSpPr>
        <p:spPr>
          <a:xfrm>
            <a:off x="589280" y="6380480"/>
            <a:ext cx="2255520" cy="369332"/>
          </a:xfrm>
          <a:prstGeom prst="rect">
            <a:avLst/>
          </a:prstGeom>
          <a:noFill/>
        </p:spPr>
        <p:txBody>
          <a:bodyPr wrap="square" rtlCol="0">
            <a:spAutoFit/>
          </a:bodyPr>
          <a:lstStyle/>
          <a:p>
            <a:r>
              <a:rPr lang="en-US" dirty="0"/>
              <a:t>By Maki </a:t>
            </a:r>
            <a:r>
              <a:rPr lang="en-US" dirty="0" err="1"/>
              <a:t>Naro</a:t>
            </a:r>
            <a:endParaRPr lang="en-US" dirty="0"/>
          </a:p>
        </p:txBody>
      </p:sp>
      <p:pic>
        <p:nvPicPr>
          <p:cNvPr id="10" name="Content Placeholder 9">
            <a:extLst>
              <a:ext uri="{FF2B5EF4-FFF2-40B4-BE49-F238E27FC236}">
                <a16:creationId xmlns:a16="http://schemas.microsoft.com/office/drawing/2014/main" id="{02E7839A-7B85-4B46-8C8F-F0384EF295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886" y="200025"/>
            <a:ext cx="4543954" cy="6034780"/>
          </a:xfrm>
        </p:spPr>
      </p:pic>
      <p:sp>
        <p:nvSpPr>
          <p:cNvPr id="11" name="TextBox 10">
            <a:extLst>
              <a:ext uri="{FF2B5EF4-FFF2-40B4-BE49-F238E27FC236}">
                <a16:creationId xmlns:a16="http://schemas.microsoft.com/office/drawing/2014/main" id="{91E0C2BE-D4D3-4580-BD3D-B310A09FF611}"/>
              </a:ext>
            </a:extLst>
          </p:cNvPr>
          <p:cNvSpPr txBox="1"/>
          <p:nvPr/>
        </p:nvSpPr>
        <p:spPr>
          <a:xfrm>
            <a:off x="5080000" y="548640"/>
            <a:ext cx="6664960" cy="5170646"/>
          </a:xfrm>
          <a:prstGeom prst="rect">
            <a:avLst/>
          </a:prstGeom>
          <a:noFill/>
        </p:spPr>
        <p:txBody>
          <a:bodyPr wrap="square" rtlCol="0">
            <a:spAutoFit/>
          </a:bodyPr>
          <a:lstStyle/>
          <a:p>
            <a:r>
              <a:rPr lang="en-US" sz="6600" dirty="0"/>
              <a:t>Asking questions or expressing concern does not equal vaccine refusal. </a:t>
            </a:r>
          </a:p>
        </p:txBody>
      </p:sp>
    </p:spTree>
    <p:extLst>
      <p:ext uri="{BB962C8B-B14F-4D97-AF65-F5344CB8AC3E}">
        <p14:creationId xmlns:p14="http://schemas.microsoft.com/office/powerpoint/2010/main" val="333869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030E-D8AE-4437-B54D-C1B323505CAC}"/>
              </a:ext>
            </a:extLst>
          </p:cNvPr>
          <p:cNvSpPr>
            <a:spLocks noGrp="1"/>
          </p:cNvSpPr>
          <p:nvPr>
            <p:ph type="title"/>
          </p:nvPr>
        </p:nvSpPr>
        <p:spPr>
          <a:xfrm>
            <a:off x="-146304" y="401701"/>
            <a:ext cx="10515600" cy="1325563"/>
          </a:xfrm>
        </p:spPr>
        <p:txBody>
          <a:bodyPr/>
          <a:lstStyle/>
          <a:p>
            <a:pPr algn="ctr"/>
            <a:r>
              <a:rPr lang="en-US" dirty="0"/>
              <a:t>Thank You!</a:t>
            </a:r>
          </a:p>
        </p:txBody>
      </p:sp>
      <p:pic>
        <p:nvPicPr>
          <p:cNvPr id="5" name="Content Placeholder 4">
            <a:extLst>
              <a:ext uri="{FF2B5EF4-FFF2-40B4-BE49-F238E27FC236}">
                <a16:creationId xmlns:a16="http://schemas.microsoft.com/office/drawing/2014/main" id="{1B74D336-7467-4FB7-BAFC-249893773B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608" y="12192"/>
            <a:ext cx="13073743" cy="6858000"/>
          </a:xfrm>
        </p:spPr>
      </p:pic>
      <p:sp>
        <p:nvSpPr>
          <p:cNvPr id="7" name="TextBox 6">
            <a:extLst>
              <a:ext uri="{FF2B5EF4-FFF2-40B4-BE49-F238E27FC236}">
                <a16:creationId xmlns:a16="http://schemas.microsoft.com/office/drawing/2014/main" id="{336E4F11-E513-4D4B-B494-027EBCA960E1}"/>
              </a:ext>
            </a:extLst>
          </p:cNvPr>
          <p:cNvSpPr txBox="1"/>
          <p:nvPr/>
        </p:nvSpPr>
        <p:spPr>
          <a:xfrm>
            <a:off x="-292608" y="6015989"/>
            <a:ext cx="13073743" cy="584775"/>
          </a:xfrm>
          <a:prstGeom prst="rect">
            <a:avLst/>
          </a:prstGeom>
          <a:solidFill>
            <a:schemeClr val="bg1"/>
          </a:solidFill>
          <a:ln w="22225">
            <a:solidFill>
              <a:schemeClr val="tx1"/>
            </a:solidFill>
          </a:ln>
        </p:spPr>
        <p:txBody>
          <a:bodyPr wrap="square" rtlCol="0">
            <a:spAutoFit/>
          </a:bodyPr>
          <a:lstStyle/>
          <a:p>
            <a:pPr algn="ctr"/>
            <a:r>
              <a:rPr lang="en-US" sz="3200" dirty="0"/>
              <a:t>YOU have the power to increase vaccine confidence!</a:t>
            </a:r>
          </a:p>
        </p:txBody>
      </p:sp>
    </p:spTree>
    <p:extLst>
      <p:ext uri="{BB962C8B-B14F-4D97-AF65-F5344CB8AC3E}">
        <p14:creationId xmlns:p14="http://schemas.microsoft.com/office/powerpoint/2010/main" val="343458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481"/>
        </a:solidFill>
        <a:effectLst/>
      </p:bgPr>
    </p:bg>
    <p:spTree>
      <p:nvGrpSpPr>
        <p:cNvPr id="1" name=""/>
        <p:cNvGrpSpPr/>
        <p:nvPr/>
      </p:nvGrpSpPr>
      <p:grpSpPr>
        <a:xfrm>
          <a:off x="0" y="0"/>
          <a:ext cx="0" cy="0"/>
          <a:chOff x="0" y="0"/>
          <a:chExt cx="0" cy="0"/>
        </a:xfrm>
      </p:grpSpPr>
      <p:sp>
        <p:nvSpPr>
          <p:cNvPr id="10" name="Title 1"/>
          <p:cNvSpPr txBox="1">
            <a:spLocks noGrp="1"/>
          </p:cNvSpPr>
          <p:nvPr>
            <p:ph type="title"/>
          </p:nvPr>
        </p:nvSpPr>
        <p:spPr>
          <a:xfrm>
            <a:off x="1848852" y="5091762"/>
            <a:ext cx="5875644" cy="1264588"/>
          </a:xfr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defTabSz="914400">
              <a:lnSpc>
                <a:spcPct val="90000"/>
              </a:lnSpc>
              <a:defRPr/>
            </a:pPr>
            <a:r>
              <a:rPr lang="en-US" sz="6000" dirty="0"/>
              <a:t>Action 1</a:t>
            </a:r>
          </a:p>
        </p:txBody>
      </p:sp>
      <p:sp>
        <p:nvSpPr>
          <p:cNvPr id="2" name="Content Placeholder 1">
            <a:extLst>
              <a:ext uri="{FF2B5EF4-FFF2-40B4-BE49-F238E27FC236}">
                <a16:creationId xmlns:a16="http://schemas.microsoft.com/office/drawing/2014/main" id="{63951AE1-20C0-488C-B01A-2F97F5DEE81C}"/>
              </a:ext>
            </a:extLst>
          </p:cNvPr>
          <p:cNvSpPr>
            <a:spLocks noGrp="1"/>
          </p:cNvSpPr>
          <p:nvPr>
            <p:ph idx="1"/>
          </p:nvPr>
        </p:nvSpPr>
        <p:spPr>
          <a:xfrm>
            <a:off x="8187847" y="4710545"/>
            <a:ext cx="2477165" cy="2008910"/>
          </a:xfrm>
        </p:spPr>
        <p:txBody>
          <a:bodyPr vert="horz" lIns="91440" tIns="45720" rIns="91440" bIns="45720" rtlCol="0" anchor="ctr">
            <a:noAutofit/>
          </a:bodyPr>
          <a:lstStyle/>
          <a:p>
            <a:pPr marL="0" indent="0">
              <a:buNone/>
            </a:pPr>
            <a:r>
              <a:rPr lang="en-US" sz="2400" b="1" dirty="0">
                <a:latin typeface="+mn-lt"/>
              </a:rPr>
              <a:t>Make a presumptive recommendation for cancer prevention</a:t>
            </a:r>
          </a:p>
        </p:txBody>
      </p:sp>
      <p:pic>
        <p:nvPicPr>
          <p:cNvPr id="4" name="Picture 3">
            <a:extLst>
              <a:ext uri="{FF2B5EF4-FFF2-40B4-BE49-F238E27FC236}">
                <a16:creationId xmlns:a16="http://schemas.microsoft.com/office/drawing/2014/main" id="{6A2229C9-2668-4411-B264-8FA2C1F214F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21014" y="10"/>
            <a:ext cx="9143999" cy="4571990"/>
          </a:xfrm>
          <a:prstGeom prst="rect">
            <a:avLst/>
          </a:prstGeom>
        </p:spPr>
      </p:pic>
      <p:cxnSp>
        <p:nvCxnSpPr>
          <p:cNvPr id="25" name="Straight Connector 24">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14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8861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2dc8ed0b-9cf8-4302-a298-69ae9a4d6d30">6X6YYYS4HUPM-2120226555-5128</_dlc_DocId>
    <_dlc_DocIdUrl xmlns="2dc8ed0b-9cf8-4302-a298-69ae9a4d6d30">
      <Url>https://americancancer.sharepoint.com/teams/CC/PED/CCI/HPVR/_layouts/15/DocIdRedir.aspx?ID=6X6YYYS4HUPM-2120226555-5128</Url>
      <Description>6X6YYYS4HUPM-2120226555-5128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E5BD4BAC3B88546BFCE76BC96582B3A" ma:contentTypeVersion="10" ma:contentTypeDescription="Create a new document." ma:contentTypeScope="" ma:versionID="be5abb80ea79a598a75a863d91aa593b">
  <xsd:schema xmlns:xsd="http://www.w3.org/2001/XMLSchema" xmlns:xs="http://www.w3.org/2001/XMLSchema" xmlns:p="http://schemas.microsoft.com/office/2006/metadata/properties" xmlns:ns2="775efdc5-df49-4d30-a4c3-d895cd58c665" xmlns:ns3="2dc8ed0b-9cf8-4302-a298-69ae9a4d6d30" targetNamespace="http://schemas.microsoft.com/office/2006/metadata/properties" ma:root="true" ma:fieldsID="767eb721761a7ade44d59e51f9218869" ns2:_="" ns3:_="">
    <xsd:import namespace="775efdc5-df49-4d30-a4c3-d895cd58c665"/>
    <xsd:import namespace="2dc8ed0b-9cf8-4302-a298-69ae9a4d6d3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5efdc5-df49-4d30-a4c3-d895cd58c6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c8ed0b-9cf8-4302-a298-69ae9a4d6d30"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81148F-640C-48B1-8121-6DDDFB30FF8D}">
  <ds:schemaRefs>
    <ds:schemaRef ds:uri="http://schemas.microsoft.com/sharepoint/events"/>
  </ds:schemaRefs>
</ds:datastoreItem>
</file>

<file path=customXml/itemProps2.xml><?xml version="1.0" encoding="utf-8"?>
<ds:datastoreItem xmlns:ds="http://schemas.openxmlformats.org/officeDocument/2006/customXml" ds:itemID="{66CAD52E-1A29-4F96-9C45-44E05123A30F}">
  <ds:schemaRefs>
    <ds:schemaRef ds:uri="http://schemas.microsoft.com/sharepoint/v3/contenttype/forms"/>
  </ds:schemaRefs>
</ds:datastoreItem>
</file>

<file path=customXml/itemProps3.xml><?xml version="1.0" encoding="utf-8"?>
<ds:datastoreItem xmlns:ds="http://schemas.openxmlformats.org/officeDocument/2006/customXml" ds:itemID="{1F13F766-E5C2-44FA-A614-FFC9B242146E}">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dc8ed0b-9cf8-4302-a298-69ae9a4d6d30"/>
    <ds:schemaRef ds:uri="http://purl.org/dc/elements/1.1/"/>
    <ds:schemaRef ds:uri="775efdc5-df49-4d30-a4c3-d895cd58c665"/>
    <ds:schemaRef ds:uri="http://www.w3.org/XML/1998/namespace"/>
    <ds:schemaRef ds:uri="http://purl.org/dc/terms/"/>
  </ds:schemaRefs>
</ds:datastoreItem>
</file>

<file path=customXml/itemProps4.xml><?xml version="1.0" encoding="utf-8"?>
<ds:datastoreItem xmlns:ds="http://schemas.openxmlformats.org/officeDocument/2006/customXml" ds:itemID="{B86F9EAF-DA3F-4D98-B571-31A770E53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5efdc5-df49-4d30-a4c3-d895cd58c665"/>
    <ds:schemaRef ds:uri="2dc8ed0b-9cf8-4302-a298-69ae9a4d6d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2187</TotalTime>
  <Words>2571</Words>
  <Application>Microsoft Office PowerPoint</Application>
  <PresentationFormat>Widescreen</PresentationFormat>
  <Paragraphs>186</Paragraphs>
  <Slides>28</Slides>
  <Notes>24</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FrutigerBold</vt:lpstr>
      <vt:lpstr>FrutigerLight</vt:lpstr>
      <vt:lpstr>Wingdings</vt:lpstr>
      <vt:lpstr>Office Theme</vt:lpstr>
      <vt:lpstr>1_Office Theme</vt:lpstr>
      <vt:lpstr>Addressing Vaccine Hesitancy</vt:lpstr>
      <vt:lpstr>PowerPoint Presentation</vt:lpstr>
      <vt:lpstr>PowerPoint Presentation</vt:lpstr>
      <vt:lpstr>PowerPoint Presentation</vt:lpstr>
      <vt:lpstr>PowerPoint Presentation</vt:lpstr>
      <vt:lpstr>PowerPoint Presentation</vt:lpstr>
      <vt:lpstr>PowerPoint Presentation</vt:lpstr>
      <vt:lpstr>Thank You!</vt:lpstr>
      <vt:lpstr>Action 1</vt:lpstr>
      <vt:lpstr>PowerPoint Presentation</vt:lpstr>
      <vt:lpstr>#HowIRecommend</vt:lpstr>
      <vt:lpstr>Action 2</vt:lpstr>
      <vt:lpstr>Common Questions</vt:lpstr>
      <vt:lpstr>PowerPoint Presentation</vt:lpstr>
      <vt:lpstr>PowerPoint Presentation</vt:lpstr>
      <vt:lpstr>How NOT to talk to vaccine hesitant parents</vt:lpstr>
      <vt:lpstr>PowerPoint Presentation</vt:lpstr>
      <vt:lpstr>PowerPoint Presentation</vt:lpstr>
      <vt:lpstr>“Is the HPV vaccine safe?”</vt:lpstr>
      <vt:lpstr>“Why does my child need this vaccine?”</vt:lpstr>
      <vt:lpstr>“I heard…&lt;insert scary story&gt;”</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Sienko</dc:creator>
  <cp:lastModifiedBy>Jennifer Sienko</cp:lastModifiedBy>
  <cp:revision>134</cp:revision>
  <dcterms:created xsi:type="dcterms:W3CDTF">2018-07-30T15:33:15Z</dcterms:created>
  <dcterms:modified xsi:type="dcterms:W3CDTF">2020-08-18T01:08:32Z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0x010100CE5BD4BAC3B88546BFCE76BC96582B3A</vt:lpwstr>
  </property>
  <property fmtid="{D5CDD505-2E9C-101B-9397-08002B2CF9AE}" pid="3" name="_dlc_DocIdItemGuid">
    <vt:lpwstr>97d46500-0577-410a-b58a-329510334883</vt:lpwstr>
  </property>
</Properties>
</file>